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72" r:id="rId3"/>
    <p:sldId id="264" r:id="rId4"/>
    <p:sldId id="276" r:id="rId5"/>
    <p:sldId id="275" r:id="rId6"/>
    <p:sldId id="296" r:id="rId7"/>
    <p:sldId id="277" r:id="rId8"/>
    <p:sldId id="262" r:id="rId9"/>
    <p:sldId id="280" r:id="rId10"/>
    <p:sldId id="283" r:id="rId11"/>
    <p:sldId id="294" r:id="rId12"/>
    <p:sldId id="286" r:id="rId13"/>
    <p:sldId id="295" r:id="rId14"/>
    <p:sldId id="287" r:id="rId15"/>
    <p:sldId id="298" r:id="rId16"/>
    <p:sldId id="290" r:id="rId17"/>
    <p:sldId id="299" r:id="rId18"/>
    <p:sldId id="263" r:id="rId19"/>
    <p:sldId id="293" r:id="rId20"/>
    <p:sldId id="271" r:id="rId21"/>
  </p:sldIdLst>
  <p:sldSz cx="10980738" cy="7848600"/>
  <p:notesSz cx="7391400" cy="10521950"/>
  <p:embeddedFontLst>
    <p:embeddedFont>
      <p:font typeface="나눔바른펜" panose="020B0503000000000000" pitchFamily="50" charset="-127"/>
      <p:regular r:id="rId23"/>
      <p:bold r:id="rId24"/>
    </p:embeddedFont>
    <p:embeddedFont>
      <p:font typeface="나눔손글씨 붓" panose="03060600000000000000" pitchFamily="66" charset="-127"/>
      <p:regular r:id="rId25"/>
    </p:embeddedFont>
    <p:embeddedFont>
      <p:font typeface="뫼비우스 Bold" panose="02000500000000000000" pitchFamily="2" charset="-127"/>
      <p:regular r:id="rId26"/>
    </p:embeddedFont>
    <p:embeddedFont>
      <p:font typeface="Open Sans Light" panose="020B0306030504020204" pitchFamily="34" charset="0"/>
      <p:regular r:id="rId27"/>
      <p:italic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7942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5883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3825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1766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9708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27649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65591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03532" algn="l" defTabSz="1075883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0F5"/>
    <a:srgbClr val="0099FF"/>
    <a:srgbClr val="51A1D5"/>
    <a:srgbClr val="E6007E"/>
    <a:srgbClr val="FF33CC"/>
    <a:srgbClr val="FF00FF"/>
    <a:srgbClr val="51A1D6"/>
    <a:srgbClr val="FFC000"/>
    <a:srgbClr val="33CC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50" d="100"/>
          <a:sy n="150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03575" cy="5270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186238" y="0"/>
            <a:ext cx="3203575" cy="5270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E61E1-CEE0-4F22-AE76-829A2DDA3C62}" type="datetimeFigureOut">
              <a:rPr lang="ko-KR" altLang="en-US" smtClean="0"/>
              <a:t>2017-04-29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12850" y="1316038"/>
            <a:ext cx="4965700" cy="3549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39775" y="5064125"/>
            <a:ext cx="5911850" cy="4143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994900"/>
            <a:ext cx="3203575" cy="527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186238" y="9994900"/>
            <a:ext cx="3203575" cy="527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D4E7F-232A-463C-943B-68E2B9EB2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12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06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0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850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1063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81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54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970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118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4E7F-232A-463C-943B-68E2B9EB280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98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3556" y="2438154"/>
            <a:ext cx="9333627" cy="1682362"/>
          </a:xfrm>
        </p:spPr>
        <p:txBody>
          <a:bodyPr>
            <a:normAutofit/>
          </a:bodyPr>
          <a:lstStyle>
            <a:lvl1pPr algn="ctr">
              <a:defRPr sz="4800" b="1" i="0" kern="1200" spc="-300" baseline="0">
                <a:effectLst>
                  <a:outerShdw blurRad="127000" dist="200025" dir="16200000" sy="30000" kx="-1800000" algn="bl" rotWithShape="0">
                    <a:prstClr val="black">
                      <a:alpha val="32000"/>
                    </a:prstClr>
                  </a:outerShdw>
                  <a:reflection blurRad="12700" stA="25000" endPos="60000" dist="76200" dir="5400000" sy="-100000" algn="bl" rotWithShape="0"/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1788" y="4393974"/>
            <a:ext cx="7777161" cy="2005753"/>
          </a:xfrm>
        </p:spPr>
        <p:txBody>
          <a:bodyPr/>
          <a:lstStyle>
            <a:lvl1pPr marL="0" indent="0" algn="ctr">
              <a:buNone/>
              <a:defRPr b="0" i="0" spc="-100" baseline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537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3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1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9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2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65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03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0458921" y="3715367"/>
            <a:ext cx="521817" cy="360000"/>
          </a:xfrm>
        </p:spPr>
        <p:txBody>
          <a:bodyPr/>
          <a:lstStyle/>
          <a:p>
            <a:fld id="{86B85FB8-E675-4BB8-8F18-9F0E2A2219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822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7403" y="5043453"/>
            <a:ext cx="9333627" cy="155881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67403" y="3326572"/>
            <a:ext cx="9333627" cy="1716881"/>
          </a:xfrm>
        </p:spPr>
        <p:txBody>
          <a:bodyPr lIns="0" rIns="0" anchor="b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5379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58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13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51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9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2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65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03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21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5655"/>
          <a:stretch/>
        </p:blipFill>
        <p:spPr>
          <a:xfrm>
            <a:off x="-1" y="0"/>
            <a:ext cx="2265417" cy="20775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-1436" b="1"/>
          <a:stretch/>
        </p:blipFill>
        <p:spPr>
          <a:xfrm>
            <a:off x="-1" y="143880"/>
            <a:ext cx="6930529" cy="133214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9624" y="580210"/>
            <a:ext cx="9361489" cy="66263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431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96"/>
          <a:stretch/>
        </p:blipFill>
        <p:spPr>
          <a:xfrm>
            <a:off x="0" y="300"/>
            <a:ext cx="10980738" cy="784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 userDrawn="1">
            <p:ph type="title"/>
          </p:nvPr>
        </p:nvSpPr>
        <p:spPr>
          <a:xfrm>
            <a:off x="809625" y="309336"/>
            <a:ext cx="9361488" cy="662636"/>
          </a:xfrm>
          <a:prstGeom prst="rect">
            <a:avLst/>
          </a:prstGeom>
        </p:spPr>
        <p:txBody>
          <a:bodyPr vert="horz" lIns="0" tIns="53794" rIns="0" bIns="53794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809626" y="1223963"/>
            <a:ext cx="9361488" cy="5787091"/>
          </a:xfrm>
          <a:prstGeom prst="rect">
            <a:avLst/>
          </a:prstGeom>
        </p:spPr>
        <p:txBody>
          <a:bodyPr vert="horz" lIns="107588" tIns="53794" rIns="107588" bIns="53794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4"/>
          </p:nvPr>
        </p:nvSpPr>
        <p:spPr>
          <a:xfrm>
            <a:off x="10331385" y="3715367"/>
            <a:ext cx="64935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0" rIns="0" bIns="0" rtlCol="0" anchor="ctr"/>
          <a:lstStyle>
            <a:lvl1pPr algn="l">
              <a:defRPr sz="1200">
                <a:solidFill>
                  <a:schemeClr val="bg1"/>
                </a:solidFill>
                <a:latin typeface="뫼비우스 Bold" pitchFamily="2" charset="-127"/>
                <a:ea typeface="뫼비우스 Bold" pitchFamily="2" charset="-127"/>
              </a:defRPr>
            </a:lvl1pPr>
          </a:lstStyle>
          <a:p>
            <a:fld id="{86B85FB8-E675-4BB8-8F18-9F0E2A22199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7" name="그룹 6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4" name="그룹 3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29" name="그룹 2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33" name="직선 연결선 3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직선 연결선 38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그룹 2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31" name="직선 연결선 3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직선 연결선 3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" name="그룹 39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41" name="그룹 40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45" name="직선 연결선 4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직선 연결선 4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그룹 41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43" name="직선 연결선 4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직선 연결선 4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8" name="그룹 47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56" name="그룹 5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60" name="직선 연결선 59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직선 연결선 60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그룹 56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58" name="직선 연결선 57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직선 연결선 58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그룹 48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50" name="그룹 4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54" name="직선 연결선 53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직선 연결선 54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그룹 50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52" name="직선 연결선 51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직선 연결선 52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" name="TextBox 35"/>
          <p:cNvSpPr txBox="1"/>
          <p:nvPr userDrawn="1"/>
        </p:nvSpPr>
        <p:spPr>
          <a:xfrm>
            <a:off x="377801" y="7302217"/>
            <a:ext cx="1983492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1200" spc="-50" dirty="0" err="1">
                <a:solidFill>
                  <a:srgbClr val="82D0F5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PrintAllDay</a:t>
            </a:r>
            <a:r>
              <a:rPr lang="en-US" altLang="ko-KR" sz="1200" spc="-50" dirty="0">
                <a:solidFill>
                  <a:srgbClr val="82D0F5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| The Ultimate Print Studio</a:t>
            </a:r>
            <a:endParaRPr lang="ko-KR" altLang="en-US" sz="1200" spc="-50" dirty="0">
              <a:solidFill>
                <a:srgbClr val="82D0F5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9523563" y="7302217"/>
            <a:ext cx="1130246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latinLnBrk="0">
              <a:lnSpc>
                <a:spcPct val="110000"/>
              </a:lnSpc>
            </a:pPr>
            <a:r>
              <a:rPr lang="en-US" altLang="ko-KR" sz="1200" i="0" spc="-50" dirty="0">
                <a:solidFill>
                  <a:srgbClr val="82D0F5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http://printallday.com</a:t>
            </a:r>
            <a:endParaRPr lang="ko-KR" altLang="en-US" sz="1200" i="0" spc="-50" dirty="0">
              <a:solidFill>
                <a:srgbClr val="82D0F5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964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8" r:id="rId3"/>
    <p:sldLayoutId id="2147483655" r:id="rId4"/>
  </p:sldLayoutIdLst>
  <p:hf hdr="0" ftr="0" dt="0"/>
  <p:txStyles>
    <p:titleStyle>
      <a:lvl1pPr algn="l" defTabSz="1075883" rtl="0" eaLnBrk="1" latinLnBrk="1" hangingPunct="1">
        <a:spcBef>
          <a:spcPct val="0"/>
        </a:spcBef>
        <a:buNone/>
        <a:defRPr sz="2800" b="1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j-cs"/>
        </a:defRPr>
      </a:lvl1pPr>
    </p:titleStyle>
    <p:bodyStyle>
      <a:lvl1pPr marL="177800" indent="-177800" algn="l" defTabSz="1075883" rtl="0" eaLnBrk="1" latinLnBrk="0" hangingPunct="1">
        <a:spcBef>
          <a:spcPct val="20000"/>
        </a:spcBef>
        <a:buFont typeface="Arial" pitchFamily="34" charset="0"/>
        <a:buChar char="•"/>
        <a:defRPr sz="2400" b="0" i="0" kern="1200" spc="-3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n-cs"/>
        </a:defRPr>
      </a:lvl1pPr>
      <a:lvl2pPr marL="355600" indent="-177800" algn="l" defTabSz="1075883" rtl="0" eaLnBrk="1" latinLnBrk="0" hangingPunct="1">
        <a:spcBef>
          <a:spcPct val="20000"/>
        </a:spcBef>
        <a:buSzPct val="35000"/>
        <a:buFont typeface="Wingdings" pitchFamily="2" charset="2"/>
        <a:buChar char="u"/>
        <a:defRPr sz="2000" b="0" i="0" kern="1200" spc="-3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n-cs"/>
        </a:defRPr>
      </a:lvl2pPr>
      <a:lvl3pPr marL="541338" indent="-185738" algn="l" defTabSz="1075883" rtl="0" eaLnBrk="1" latinLnBrk="0" hangingPunct="1">
        <a:spcBef>
          <a:spcPct val="20000"/>
        </a:spcBef>
        <a:buFont typeface="Arial" pitchFamily="34" charset="0"/>
        <a:buChar char="•"/>
        <a:defRPr sz="1600" b="0" i="0" kern="1200" spc="-3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n-cs"/>
        </a:defRPr>
      </a:lvl3pPr>
      <a:lvl4pPr marL="719138" indent="-177800" algn="l" defTabSz="1075883" rtl="0" eaLnBrk="1" latinLnBrk="0" hangingPunct="1">
        <a:spcBef>
          <a:spcPct val="20000"/>
        </a:spcBef>
        <a:buSzPct val="60000"/>
        <a:buFont typeface="Arial" pitchFamily="34" charset="0"/>
        <a:buChar char="–"/>
        <a:defRPr sz="1400" b="0" i="0" kern="1200" spc="-3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n-cs"/>
        </a:defRPr>
      </a:lvl4pPr>
      <a:lvl5pPr marL="896938" indent="-177800" algn="l" defTabSz="1075883" rtl="0" eaLnBrk="1" latinLnBrk="0" hangingPunct="1">
        <a:spcBef>
          <a:spcPct val="20000"/>
        </a:spcBef>
        <a:buSzPct val="75000"/>
        <a:buFont typeface="Arial" pitchFamily="34" charset="0"/>
        <a:buChar char="»"/>
        <a:defRPr sz="1400" b="0" i="0" kern="1200" spc="-3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나눔바른펜" panose="020B0503000000000000" pitchFamily="50" charset="-127"/>
          <a:ea typeface="나눔바른펜" panose="020B0503000000000000" pitchFamily="50" charset="-127"/>
          <a:cs typeface="+mn-cs"/>
        </a:defRPr>
      </a:lvl5pPr>
      <a:lvl6pPr marL="2958678" indent="-268971" algn="l" defTabSz="10758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96620" indent="-268971" algn="l" defTabSz="10758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34561" indent="-268971" algn="l" defTabSz="10758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72503" indent="-268971" algn="l" defTabSz="10758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942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883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3825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766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708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649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591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3532" algn="l" defTabSz="10758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13" userDrawn="1">
          <p15:clr>
            <a:srgbClr val="F26B43"/>
          </p15:clr>
        </p15:guide>
        <p15:guide id="2" pos="3005" userDrawn="1">
          <p15:clr>
            <a:srgbClr val="F26B43"/>
          </p15:clr>
        </p15:guide>
        <p15:guide id="3" pos="2914" userDrawn="1">
          <p15:clr>
            <a:srgbClr val="F26B43"/>
          </p15:clr>
        </p15:guide>
        <p15:guide id="4" pos="2506" userDrawn="1">
          <p15:clr>
            <a:srgbClr val="F26B43"/>
          </p15:clr>
        </p15:guide>
        <p15:guide id="5" pos="2415" userDrawn="1">
          <p15:clr>
            <a:srgbClr val="F26B43"/>
          </p15:clr>
        </p15:guide>
        <p15:guide id="6" pos="2007" userDrawn="1">
          <p15:clr>
            <a:srgbClr val="F26B43"/>
          </p15:clr>
        </p15:guide>
        <p15:guide id="7" pos="1916" userDrawn="1">
          <p15:clr>
            <a:srgbClr val="F26B43"/>
          </p15:clr>
        </p15:guide>
        <p15:guide id="8" pos="1508" userDrawn="1">
          <p15:clr>
            <a:srgbClr val="F26B43"/>
          </p15:clr>
        </p15:guide>
        <p15:guide id="9" pos="1417" userDrawn="1">
          <p15:clr>
            <a:srgbClr val="F26B43"/>
          </p15:clr>
        </p15:guide>
        <p15:guide id="10" pos="1009" userDrawn="1">
          <p15:clr>
            <a:srgbClr val="F26B43"/>
          </p15:clr>
        </p15:guide>
        <p15:guide id="11" pos="918" userDrawn="1">
          <p15:clr>
            <a:srgbClr val="F26B43"/>
          </p15:clr>
        </p15:guide>
        <p15:guide id="12" pos="510" userDrawn="1">
          <p15:clr>
            <a:srgbClr val="F26B43"/>
          </p15:clr>
        </p15:guide>
        <p15:guide id="13" pos="3504" userDrawn="1">
          <p15:clr>
            <a:srgbClr val="F26B43"/>
          </p15:clr>
        </p15:guide>
        <p15:guide id="14" pos="3912" userDrawn="1">
          <p15:clr>
            <a:srgbClr val="F26B43"/>
          </p15:clr>
        </p15:guide>
        <p15:guide id="15" pos="4003" userDrawn="1">
          <p15:clr>
            <a:srgbClr val="F26B43"/>
          </p15:clr>
        </p15:guide>
        <p15:guide id="16" pos="4411" userDrawn="1">
          <p15:clr>
            <a:srgbClr val="F26B43"/>
          </p15:clr>
        </p15:guide>
        <p15:guide id="17" pos="4502" userDrawn="1">
          <p15:clr>
            <a:srgbClr val="F26B43"/>
          </p15:clr>
        </p15:guide>
        <p15:guide id="18" pos="4910" userDrawn="1">
          <p15:clr>
            <a:srgbClr val="F26B43"/>
          </p15:clr>
        </p15:guide>
        <p15:guide id="19" pos="5001" userDrawn="1">
          <p15:clr>
            <a:srgbClr val="F26B43"/>
          </p15:clr>
        </p15:guide>
        <p15:guide id="20" pos="5409" userDrawn="1">
          <p15:clr>
            <a:srgbClr val="F26B43"/>
          </p15:clr>
        </p15:guide>
        <p15:guide id="21" pos="5500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5999" userDrawn="1">
          <p15:clr>
            <a:srgbClr val="F26B43"/>
          </p15:clr>
        </p15:guide>
        <p15:guide id="24" pos="6407" userDrawn="1">
          <p15:clr>
            <a:srgbClr val="F26B43"/>
          </p15:clr>
        </p15:guide>
        <p15:guide id="25" orient="horz" pos="2268" userDrawn="1">
          <p15:clr>
            <a:srgbClr val="F26B43"/>
          </p15:clr>
        </p15:guide>
        <p15:guide id="26" orient="horz" pos="2177" userDrawn="1">
          <p15:clr>
            <a:srgbClr val="F26B43"/>
          </p15:clr>
        </p15:guide>
        <p15:guide id="27" orient="horz" pos="1769" userDrawn="1">
          <p15:clr>
            <a:srgbClr val="F26B43"/>
          </p15:clr>
        </p15:guide>
        <p15:guide id="28" orient="horz" pos="1678" userDrawn="1">
          <p15:clr>
            <a:srgbClr val="F26B43"/>
          </p15:clr>
        </p15:guide>
        <p15:guide id="29" orient="horz" pos="1270" userDrawn="1">
          <p15:clr>
            <a:srgbClr val="F26B43"/>
          </p15:clr>
        </p15:guide>
        <p15:guide id="30" orient="horz" pos="1179" userDrawn="1">
          <p15:clr>
            <a:srgbClr val="F26B43"/>
          </p15:clr>
        </p15:guide>
        <p15:guide id="31" orient="horz" pos="771" userDrawn="1">
          <p15:clr>
            <a:srgbClr val="F26B43"/>
          </p15:clr>
        </p15:guide>
        <p15:guide id="32" orient="horz" pos="680" userDrawn="1">
          <p15:clr>
            <a:srgbClr val="F26B43"/>
          </p15:clr>
        </p15:guide>
        <p15:guide id="33" orient="horz" pos="272" userDrawn="1">
          <p15:clr>
            <a:srgbClr val="F26B43"/>
          </p15:clr>
        </p15:guide>
        <p15:guide id="34" orient="horz" pos="2676" userDrawn="1">
          <p15:clr>
            <a:srgbClr val="F26B43"/>
          </p15:clr>
        </p15:guide>
        <p15:guide id="35" orient="horz" pos="2767" userDrawn="1">
          <p15:clr>
            <a:srgbClr val="F26B43"/>
          </p15:clr>
        </p15:guide>
        <p15:guide id="36" orient="horz" pos="3175" userDrawn="1">
          <p15:clr>
            <a:srgbClr val="F26B43"/>
          </p15:clr>
        </p15:guide>
        <p15:guide id="37" orient="horz" pos="3266" userDrawn="1">
          <p15:clr>
            <a:srgbClr val="F26B43"/>
          </p15:clr>
        </p15:guide>
        <p15:guide id="38" orient="horz" pos="3674" userDrawn="1">
          <p15:clr>
            <a:srgbClr val="F26B43"/>
          </p15:clr>
        </p15:guide>
        <p15:guide id="39" orient="horz" pos="3765" userDrawn="1">
          <p15:clr>
            <a:srgbClr val="F26B43"/>
          </p15:clr>
        </p15:guide>
        <p15:guide id="40" orient="horz" pos="4173" userDrawn="1">
          <p15:clr>
            <a:srgbClr val="F26B43"/>
          </p15:clr>
        </p15:guide>
        <p15:guide id="41" orient="horz" pos="4264" userDrawn="1">
          <p15:clr>
            <a:srgbClr val="F26B43"/>
          </p15:clr>
        </p15:guide>
        <p15:guide id="42" orient="horz" pos="4672" userDrawn="1">
          <p15:clr>
            <a:srgbClr val="F26B43"/>
          </p15:clr>
        </p15:guide>
        <p15:guide id="43" pos="102" userDrawn="1">
          <p15:clr>
            <a:srgbClr val="F26B43"/>
          </p15:clr>
        </p15:guide>
        <p15:guide id="44" pos="6815" userDrawn="1">
          <p15:clr>
            <a:srgbClr val="F26B43"/>
          </p15:clr>
        </p15:guide>
        <p15:guide id="45" orient="horz" pos="91" userDrawn="1">
          <p15:clr>
            <a:srgbClr val="F26B43"/>
          </p15:clr>
        </p15:guide>
        <p15:guide id="46" orient="horz" pos="48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1897" y="2626089"/>
            <a:ext cx="7336945" cy="107721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latinLnBrk="0"/>
            <a:r>
              <a:rPr lang="ko-KR" altLang="en-US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인쇄물의 가장자리에</a:t>
            </a:r>
            <a:r>
              <a:rPr lang="en-US" altLang="ko-KR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흰 테두리</a:t>
            </a:r>
            <a:r>
              <a:rPr lang="ko-KR" altLang="en-US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또는 </a:t>
            </a:r>
            <a:r>
              <a:rPr lang="ko-KR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흰 여백</a:t>
            </a:r>
            <a:r>
              <a:rPr lang="ko-KR" altLang="en-US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 없도록 </a:t>
            </a:r>
            <a:br>
              <a:rPr lang="en-US" altLang="ko-KR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</a:br>
            <a:r>
              <a:rPr lang="ko-KR" altLang="en-US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사진 등이 지면이 잘리는 곳까지 인쇄하는 것을</a:t>
            </a:r>
            <a:endParaRPr lang="en-US" altLang="ko-KR" sz="3200" spc="-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882283" y="3431043"/>
            <a:ext cx="5216172" cy="1717393"/>
            <a:chOff x="2798563" y="3431043"/>
            <a:chExt cx="5216172" cy="1717393"/>
          </a:xfrm>
        </p:grpSpPr>
        <p:sp>
          <p:nvSpPr>
            <p:cNvPr id="7" name="TextBox 6"/>
            <p:cNvSpPr txBox="1"/>
            <p:nvPr/>
          </p:nvSpPr>
          <p:spPr>
            <a:xfrm>
              <a:off x="5501226" y="3672272"/>
              <a:ext cx="2513509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 latinLnBrk="0"/>
              <a:r>
                <a:rPr lang="ko-KR" altLang="en-US" sz="3200" spc="-15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기법이라고 합니다</a:t>
              </a:r>
              <a:r>
                <a:rPr lang="en-US" altLang="ko-KR" sz="3200" spc="-15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.</a:t>
              </a:r>
              <a:endParaRPr lang="ko-KR" altLang="en-US" sz="32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98563" y="3431043"/>
              <a:ext cx="2702663" cy="1717393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 latinLnBrk="0">
                <a:lnSpc>
                  <a:spcPct val="110000"/>
                </a:lnSpc>
              </a:pPr>
              <a:r>
                <a:rPr lang="ko-KR" altLang="en-US" sz="9600" b="1" spc="-300" dirty="0" err="1">
                  <a:solidFill>
                    <a:srgbClr val="FFC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49000"/>
                      </a:prstClr>
                    </a:outerShdw>
                    <a:reflection blurRad="6350" stA="15000" endPos="50000" dist="69850" dir="5400000" sy="-100000" algn="bl" rotWithShape="0"/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블리드</a:t>
              </a:r>
              <a:endParaRPr lang="ko-KR" altLang="en-US" sz="9600" b="1" spc="-300" dirty="0"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49000"/>
                    </a:prstClr>
                  </a:outerShdw>
                  <a:reflection blurRad="6350" stA="15000" endPos="50000" dist="69850" dir="5400000" sy="-100000" algn="bl" rotWithShape="0"/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1201" y="4547167"/>
              <a:ext cx="489558" cy="41966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 latinLnBrk="0">
                <a:lnSpc>
                  <a:spcPct val="110000"/>
                </a:lnSpc>
              </a:pPr>
              <a:r>
                <a:rPr lang="en-US" altLang="ko-KR" sz="2000" spc="-50" dirty="0">
                  <a:solidFill>
                    <a:srgbClr val="FFC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Bleed</a:t>
              </a:r>
            </a:p>
          </p:txBody>
        </p:sp>
      </p:grp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66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 rot="16200000">
            <a:off x="-311249" y="-305537"/>
            <a:ext cx="900000" cy="900000"/>
          </a:xfrm>
          <a:prstGeom prst="ellipse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 rot="16200000">
            <a:off x="10386736" y="7254300"/>
            <a:ext cx="900000" cy="900000"/>
          </a:xfrm>
          <a:prstGeom prst="ellipse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 rot="16200000">
            <a:off x="10386736" y="-305537"/>
            <a:ext cx="900000" cy="900000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48" name="직선 화살표 연결선 47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9" name="타원 48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898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9998"/>
            <a:ext cx="2521613" cy="74860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8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sz="900" dirty="0"/>
              <a:t>이 점선으로 된 상자의 크기는 </a:t>
            </a:r>
            <a:br>
              <a:rPr lang="en-US" altLang="ko-KR" sz="900" dirty="0"/>
            </a:br>
            <a:r>
              <a:rPr lang="ko-KR" altLang="en-US" sz="900" dirty="0"/>
              <a:t>너비 </a:t>
            </a:r>
            <a:r>
              <a:rPr lang="en-US" altLang="ko-KR" sz="900" dirty="0"/>
              <a:t>29.7 ㎝ × </a:t>
            </a:r>
            <a:r>
              <a:rPr lang="ko-KR" altLang="en-US" sz="900" dirty="0"/>
              <a:t>높이 </a:t>
            </a:r>
            <a:r>
              <a:rPr lang="en-US" altLang="ko-KR" sz="900" dirty="0"/>
              <a:t>21 ㎝, </a:t>
            </a:r>
            <a:r>
              <a:rPr lang="ko-KR" altLang="en-US" sz="900" dirty="0"/>
              <a:t>즉</a:t>
            </a:r>
            <a:r>
              <a:rPr lang="en-US" altLang="ko-KR" sz="900" dirty="0"/>
              <a:t> A4 </a:t>
            </a:r>
            <a:r>
              <a:rPr lang="ko-KR" altLang="en-US" sz="900" dirty="0"/>
              <a:t>사이즈입니다</a:t>
            </a:r>
            <a:r>
              <a:rPr lang="en-US" altLang="ko-KR" sz="900" dirty="0"/>
              <a:t>. </a:t>
            </a:r>
            <a:br>
              <a:rPr lang="en-US" altLang="ko-KR" sz="900" dirty="0"/>
            </a:br>
            <a:r>
              <a:rPr lang="ko-KR" altLang="en-US" sz="900" dirty="0"/>
              <a:t>이 경계선 밖의 부분은</a:t>
            </a:r>
            <a:r>
              <a:rPr lang="en-US" altLang="ko-KR" sz="900" dirty="0"/>
              <a:t> </a:t>
            </a:r>
            <a:r>
              <a:rPr lang="ko-KR" altLang="en-US" sz="900" dirty="0"/>
              <a:t>출력 후 재단기로 잘라내므로</a:t>
            </a:r>
            <a:r>
              <a:rPr lang="en-US" altLang="ko-KR" sz="900" dirty="0"/>
              <a:t> </a:t>
            </a:r>
            <a:r>
              <a:rPr lang="ko-KR" altLang="en-US" sz="900" dirty="0"/>
              <a:t>꼭 보여야 하는 콘텐츠는 이 상자 안쪽에 넣어 주셔야 합니다</a:t>
            </a:r>
            <a:r>
              <a:rPr lang="en-US" altLang="ko-KR" sz="900" dirty="0"/>
              <a:t>.</a:t>
            </a:r>
            <a:r>
              <a:rPr lang="ko-KR" altLang="en-US" sz="900" dirty="0"/>
              <a:t> 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19516" y="18934"/>
            <a:ext cx="10947906" cy="7802215"/>
            <a:chOff x="19516" y="18934"/>
            <a:chExt cx="10947906" cy="7802215"/>
          </a:xfrm>
        </p:grpSpPr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86636" y="7571017"/>
              <a:ext cx="288032" cy="250132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6" y="5131382"/>
              <a:ext cx="288032" cy="250132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96330" y="2457127"/>
              <a:ext cx="290183" cy="252000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05" y="18934"/>
              <a:ext cx="288032" cy="250132"/>
            </a:xfrm>
            <a:prstGeom prst="rect">
              <a:avLst/>
            </a:prstGeom>
          </p:spPr>
        </p:pic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54" name="그룹 53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59" name="직선 화살표 연결선 58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타원 59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53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sp>
        <p:nvSpPr>
          <p:cNvPr id="54" name="자유형: 도형 53"/>
          <p:cNvSpPr/>
          <p:nvPr/>
        </p:nvSpPr>
        <p:spPr>
          <a:xfrm>
            <a:off x="738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solidFill>
            <a:srgbClr val="E6007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64" name="직선 화살표 연결선 63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그룹 58"/>
          <p:cNvGrpSpPr/>
          <p:nvPr/>
        </p:nvGrpSpPr>
        <p:grpSpPr>
          <a:xfrm>
            <a:off x="19516" y="18934"/>
            <a:ext cx="10947906" cy="7802215"/>
            <a:chOff x="19516" y="18934"/>
            <a:chExt cx="10947906" cy="7802215"/>
          </a:xfrm>
        </p:grpSpPr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86636" y="7571017"/>
              <a:ext cx="288032" cy="250132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6" y="5131382"/>
              <a:ext cx="288032" cy="250132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96330" y="2457127"/>
              <a:ext cx="290183" cy="252000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05" y="18934"/>
              <a:ext cx="288032" cy="250132"/>
            </a:xfrm>
            <a:prstGeom prst="rect">
              <a:avLst/>
            </a:prstGeom>
          </p:spPr>
        </p:pic>
      </p:grp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53" name="그룹 52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55" name="직선 화살표 연결선 54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타원 56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61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sp>
        <p:nvSpPr>
          <p:cNvPr id="54" name="자유형: 도형 53"/>
          <p:cNvSpPr/>
          <p:nvPr/>
        </p:nvSpPr>
        <p:spPr>
          <a:xfrm>
            <a:off x="738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gradFill>
            <a:gsLst>
              <a:gs pos="50000">
                <a:srgbClr val="E6007E">
                  <a:alpha val="50000"/>
                </a:srgbClr>
              </a:gs>
              <a:gs pos="10000">
                <a:srgbClr val="E6007E">
                  <a:alpha val="80000"/>
                </a:srgbClr>
              </a:gs>
              <a:gs pos="90000">
                <a:srgbClr val="E6007E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523413" y="6139455"/>
            <a:ext cx="1314478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64" name="직선 화살표 연결선 63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그룹 58"/>
          <p:cNvGrpSpPr/>
          <p:nvPr/>
        </p:nvGrpSpPr>
        <p:grpSpPr>
          <a:xfrm>
            <a:off x="19516" y="18934"/>
            <a:ext cx="10947906" cy="7802215"/>
            <a:chOff x="19516" y="18934"/>
            <a:chExt cx="10947906" cy="7802215"/>
          </a:xfrm>
        </p:grpSpPr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86636" y="7571017"/>
              <a:ext cx="288032" cy="250132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6" y="5131382"/>
              <a:ext cx="288032" cy="250132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96330" y="2457127"/>
              <a:ext cx="290183" cy="252000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05" y="18934"/>
              <a:ext cx="288032" cy="250132"/>
            </a:xfrm>
            <a:prstGeom prst="rect">
              <a:avLst/>
            </a:prstGeom>
          </p:spPr>
        </p:pic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13</a:t>
            </a:fld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68" name="직선 화살표 연결선 67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타원 68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0" name="그룹 69"/>
          <p:cNvGrpSpPr/>
          <p:nvPr/>
        </p:nvGrpSpPr>
        <p:grpSpPr>
          <a:xfrm rot="10800000">
            <a:off x="10236089" y="5109718"/>
            <a:ext cx="1068489" cy="900000"/>
            <a:chOff x="11687678" y="7264260"/>
            <a:chExt cx="1068489" cy="900000"/>
          </a:xfrm>
        </p:grpSpPr>
        <p:cxnSp>
          <p:nvCxnSpPr>
            <p:cNvPr id="71" name="직선 화살표 연결선 70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2" name="타원 71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6" name="그룹 75"/>
          <p:cNvGrpSpPr/>
          <p:nvPr/>
        </p:nvGrpSpPr>
        <p:grpSpPr>
          <a:xfrm rot="10800000">
            <a:off x="4889932" y="-306000"/>
            <a:ext cx="1068489" cy="900000"/>
            <a:chOff x="11687678" y="7264260"/>
            <a:chExt cx="1068489" cy="900000"/>
          </a:xfrm>
        </p:grpSpPr>
        <p:cxnSp>
          <p:nvCxnSpPr>
            <p:cNvPr id="77" name="직선 화살표 연결선 76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타원 77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978275" y="716808"/>
            <a:ext cx="1439863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5159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sp>
        <p:nvSpPr>
          <p:cNvPr id="62" name="자유형: 도형 61"/>
          <p:cNvSpPr/>
          <p:nvPr/>
        </p:nvSpPr>
        <p:spPr>
          <a:xfrm>
            <a:off x="738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gradFill>
            <a:gsLst>
              <a:gs pos="50000">
                <a:srgbClr val="E6007E">
                  <a:alpha val="10000"/>
                </a:srgbClr>
              </a:gs>
              <a:gs pos="10000">
                <a:srgbClr val="E6007E">
                  <a:alpha val="80000"/>
                </a:srgbClr>
              </a:gs>
              <a:gs pos="90000">
                <a:srgbClr val="E6007E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46925" y="6173298"/>
            <a:ext cx="1439864" cy="494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/>
            <a:r>
              <a:rPr lang="ko-KR" altLang="en-US" sz="800" spc="-20" dirty="0"/>
              <a:t>인쇄 및 재단 오차에 의해 재단선에 걸친 요소는 재단면에 의도하지 않은 흰 테두리가 보일 수 있습니다</a:t>
            </a:r>
            <a:r>
              <a:rPr lang="en-US" altLang="ko-KR" sz="800" spc="-20" dirty="0"/>
              <a:t>.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76" name="직선 화살표 연결선 75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그룹 54"/>
          <p:cNvGrpSpPr/>
          <p:nvPr/>
        </p:nvGrpSpPr>
        <p:grpSpPr>
          <a:xfrm>
            <a:off x="19516" y="18934"/>
            <a:ext cx="10947906" cy="7802215"/>
            <a:chOff x="19516" y="18934"/>
            <a:chExt cx="10947906" cy="7802215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86636" y="7571017"/>
              <a:ext cx="288032" cy="250132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6" y="5131382"/>
              <a:ext cx="288032" cy="250132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96330" y="2457127"/>
              <a:ext cx="290183" cy="252000"/>
            </a:xfrm>
            <a:prstGeom prst="rect">
              <a:avLst/>
            </a:prstGeom>
          </p:spPr>
        </p:pic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05" y="18934"/>
              <a:ext cx="288032" cy="250132"/>
            </a:xfrm>
            <a:prstGeom prst="rect">
              <a:avLst/>
            </a:prstGeom>
          </p:spPr>
        </p:pic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14</a:t>
            </a:fld>
            <a:endParaRPr lang="ko-KR" altLang="en-US"/>
          </a:p>
        </p:txBody>
      </p:sp>
      <p:grpSp>
        <p:nvGrpSpPr>
          <p:cNvPr id="61" name="그룹 60"/>
          <p:cNvGrpSpPr/>
          <p:nvPr/>
        </p:nvGrpSpPr>
        <p:grpSpPr>
          <a:xfrm rot="10800000">
            <a:off x="10236089" y="5109718"/>
            <a:ext cx="1068489" cy="900000"/>
            <a:chOff x="11687678" y="7264260"/>
            <a:chExt cx="1068489" cy="900000"/>
          </a:xfrm>
        </p:grpSpPr>
        <p:cxnSp>
          <p:nvCxnSpPr>
            <p:cNvPr id="64" name="직선 화살표 연결선 63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타원 64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78" name="직선 화살표 연결선 77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타원 78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9523413" y="6139455"/>
            <a:ext cx="1314478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grpSp>
        <p:nvGrpSpPr>
          <p:cNvPr id="82" name="그룹 81"/>
          <p:cNvGrpSpPr/>
          <p:nvPr/>
        </p:nvGrpSpPr>
        <p:grpSpPr>
          <a:xfrm rot="10800000">
            <a:off x="4889932" y="-306000"/>
            <a:ext cx="1068489" cy="900000"/>
            <a:chOff x="11687678" y="7264260"/>
            <a:chExt cx="1068489" cy="900000"/>
          </a:xfrm>
        </p:grpSpPr>
        <p:cxnSp>
          <p:nvCxnSpPr>
            <p:cNvPr id="83" name="직선 화살표 연결선 82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타원 83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3978275" y="716808"/>
            <a:ext cx="1439863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cxnSp>
        <p:nvCxnSpPr>
          <p:cNvPr id="117" name="직선 화살표 연결선 116"/>
          <p:cNvCxnSpPr>
            <a:cxnSpLocks/>
          </p:cNvCxnSpPr>
          <p:nvPr/>
        </p:nvCxnSpPr>
        <p:spPr>
          <a:xfrm flipV="1">
            <a:off x="6597041" y="6667708"/>
            <a:ext cx="720000" cy="720000"/>
          </a:xfrm>
          <a:prstGeom prst="straightConnector1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타원 117"/>
          <p:cNvSpPr/>
          <p:nvPr/>
        </p:nvSpPr>
        <p:spPr>
          <a:xfrm>
            <a:off x="5835831" y="7264260"/>
            <a:ext cx="900000" cy="900000"/>
          </a:xfrm>
          <a:prstGeom prst="ellipse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TextBox 118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695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"/>
          <a:stretch/>
        </p:blipFill>
        <p:spPr>
          <a:xfrm>
            <a:off x="5501224" y="5724525"/>
            <a:ext cx="1592559" cy="21237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sp>
        <p:nvSpPr>
          <p:cNvPr id="62" name="자유형: 도형 61"/>
          <p:cNvSpPr/>
          <p:nvPr/>
        </p:nvSpPr>
        <p:spPr>
          <a:xfrm>
            <a:off x="738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gradFill>
            <a:gsLst>
              <a:gs pos="50000">
                <a:srgbClr val="E6007E">
                  <a:alpha val="10000"/>
                </a:srgbClr>
              </a:gs>
              <a:gs pos="10000">
                <a:srgbClr val="E6007E">
                  <a:alpha val="80000"/>
                </a:srgbClr>
              </a:gs>
              <a:gs pos="90000">
                <a:srgbClr val="E6007E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76" name="직선 화살표 연결선 75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그룹 54"/>
          <p:cNvGrpSpPr/>
          <p:nvPr/>
        </p:nvGrpSpPr>
        <p:grpSpPr>
          <a:xfrm>
            <a:off x="19516" y="18934"/>
            <a:ext cx="10947906" cy="7802215"/>
            <a:chOff x="19516" y="18934"/>
            <a:chExt cx="10947906" cy="7802215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86636" y="7571017"/>
              <a:ext cx="288032" cy="250132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6" y="5131382"/>
              <a:ext cx="288032" cy="250132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96330" y="2457127"/>
              <a:ext cx="290183" cy="252000"/>
            </a:xfrm>
            <a:prstGeom prst="rect">
              <a:avLst/>
            </a:prstGeom>
          </p:spPr>
        </p:pic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005" y="18934"/>
              <a:ext cx="288032" cy="250132"/>
            </a:xfrm>
            <a:prstGeom prst="rect">
              <a:avLst/>
            </a:prstGeom>
          </p:spPr>
        </p:pic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61" name="그룹 60"/>
          <p:cNvGrpSpPr/>
          <p:nvPr/>
        </p:nvGrpSpPr>
        <p:grpSpPr>
          <a:xfrm rot="10800000">
            <a:off x="10236089" y="5109718"/>
            <a:ext cx="1068489" cy="900000"/>
            <a:chOff x="11687678" y="7264260"/>
            <a:chExt cx="1068489" cy="900000"/>
          </a:xfrm>
        </p:grpSpPr>
        <p:cxnSp>
          <p:nvCxnSpPr>
            <p:cNvPr id="64" name="직선 화살표 연결선 63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타원 64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78" name="직선 화살표 연결선 77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타원 78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9523413" y="6139455"/>
            <a:ext cx="1314478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grpSp>
        <p:nvGrpSpPr>
          <p:cNvPr id="81" name="그룹 80"/>
          <p:cNvGrpSpPr/>
          <p:nvPr/>
        </p:nvGrpSpPr>
        <p:grpSpPr>
          <a:xfrm rot="10800000">
            <a:off x="4889932" y="-306000"/>
            <a:ext cx="1068489" cy="900000"/>
            <a:chOff x="11687678" y="7264260"/>
            <a:chExt cx="1068489" cy="900000"/>
          </a:xfrm>
        </p:grpSpPr>
        <p:cxnSp>
          <p:nvCxnSpPr>
            <p:cNvPr id="82" name="직선 화살표 연결선 81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3" name="타원 82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3978275" y="716808"/>
            <a:ext cx="1439863" cy="4985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146925" y="6173298"/>
            <a:ext cx="1439864" cy="494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 </a:t>
            </a:r>
          </a:p>
        </p:txBody>
      </p:sp>
      <p:cxnSp>
        <p:nvCxnSpPr>
          <p:cNvPr id="122" name="직선 화살표 연결선 121"/>
          <p:cNvCxnSpPr>
            <a:cxnSpLocks/>
          </p:cNvCxnSpPr>
          <p:nvPr/>
        </p:nvCxnSpPr>
        <p:spPr>
          <a:xfrm flipV="1">
            <a:off x="6597041" y="6667708"/>
            <a:ext cx="720000" cy="720000"/>
          </a:xfrm>
          <a:prstGeom prst="straightConnector1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3" name="타원 122"/>
          <p:cNvSpPr/>
          <p:nvPr/>
        </p:nvSpPr>
        <p:spPr>
          <a:xfrm>
            <a:off x="5835831" y="7264260"/>
            <a:ext cx="900000" cy="900000"/>
          </a:xfrm>
          <a:prstGeom prst="ellipse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TextBox 123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294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729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"/>
          <a:stretch/>
        </p:blipFill>
        <p:spPr>
          <a:xfrm>
            <a:off x="5501224" y="5724525"/>
            <a:ext cx="1592559" cy="21237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sp>
        <p:nvSpPr>
          <p:cNvPr id="62" name="자유형: 도형 61"/>
          <p:cNvSpPr/>
          <p:nvPr/>
        </p:nvSpPr>
        <p:spPr>
          <a:xfrm>
            <a:off x="369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solidFill>
            <a:srgbClr val="E6007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6" name="자유형: 도형 55"/>
          <p:cNvSpPr/>
          <p:nvPr/>
        </p:nvSpPr>
        <p:spPr>
          <a:xfrm>
            <a:off x="144369" y="144300"/>
            <a:ext cx="10692000" cy="7560000"/>
          </a:xfrm>
          <a:custGeom>
            <a:avLst/>
            <a:gdLst>
              <a:gd name="connsiteX0" fmla="*/ 144294 w 10692000"/>
              <a:gd name="connsiteY0" fmla="*/ 144656 h 7560000"/>
              <a:gd name="connsiteX1" fmla="*/ 144294 w 10692000"/>
              <a:gd name="connsiteY1" fmla="*/ 7416656 h 7560000"/>
              <a:gd name="connsiteX2" fmla="*/ 10548294 w 10692000"/>
              <a:gd name="connsiteY2" fmla="*/ 7416656 h 7560000"/>
              <a:gd name="connsiteX3" fmla="*/ 10548294 w 10692000"/>
              <a:gd name="connsiteY3" fmla="*/ 144656 h 7560000"/>
              <a:gd name="connsiteX4" fmla="*/ 0 w 10692000"/>
              <a:gd name="connsiteY4" fmla="*/ 0 h 7560000"/>
              <a:gd name="connsiteX5" fmla="*/ 10692000 w 10692000"/>
              <a:gd name="connsiteY5" fmla="*/ 0 h 7560000"/>
              <a:gd name="connsiteX6" fmla="*/ 10692000 w 10692000"/>
              <a:gd name="connsiteY6" fmla="*/ 7560000 h 7560000"/>
              <a:gd name="connsiteX7" fmla="*/ 0 w 10692000"/>
              <a:gd name="connsiteY7" fmla="*/ 7560000 h 75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2000" h="7560000">
                <a:moveTo>
                  <a:pt x="144294" y="144656"/>
                </a:moveTo>
                <a:lnTo>
                  <a:pt x="144294" y="7416656"/>
                </a:lnTo>
                <a:lnTo>
                  <a:pt x="10548294" y="7416656"/>
                </a:lnTo>
                <a:lnTo>
                  <a:pt x="10548294" y="144656"/>
                </a:lnTo>
                <a:close/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close/>
              </a:path>
            </a:pathLst>
          </a:custGeom>
          <a:solidFill>
            <a:srgbClr val="82D0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54" y="18934"/>
            <a:ext cx="290183" cy="252000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4485" y="7569149"/>
            <a:ext cx="290183" cy="252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110597" y="7381455"/>
            <a:ext cx="3395261" cy="329321"/>
          </a:xfrm>
          <a:prstGeom prst="rect">
            <a:avLst/>
          </a:prstGeom>
          <a:noFill/>
        </p:spPr>
        <p:txBody>
          <a:bodyPr wrap="non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037891" y="6139455"/>
            <a:ext cx="1800000" cy="36317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99262" y="4882986"/>
            <a:ext cx="3017930" cy="115794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>
              <a:spcAft>
                <a:spcPts val="600"/>
              </a:spcAft>
            </a:pPr>
            <a:r>
              <a:rPr lang="ko-KR" altLang="en-US" dirty="0"/>
              <a:t>인쇄 및 재단 오차에 의해 재단선 안쪽의 일부가 잘려 나갈 수 있습니다</a:t>
            </a:r>
            <a:r>
              <a:rPr lang="en-US" altLang="ko-KR" dirty="0"/>
              <a:t>. </a:t>
            </a:r>
            <a:r>
              <a:rPr lang="ko-KR" altLang="en-US" dirty="0"/>
              <a:t>그러므로 페이지 번호 등의 중요한 콘텐츠는 이 부분에 배치하지 않는 것이 좋습니다</a:t>
            </a:r>
            <a:r>
              <a:rPr lang="en-US" altLang="ko-KR" dirty="0"/>
              <a:t>. </a:t>
            </a:r>
            <a:r>
              <a:rPr lang="ko-KR" altLang="en-US" dirty="0"/>
              <a:t>최소 안전 마진은 </a:t>
            </a:r>
            <a:r>
              <a:rPr lang="ko-KR" altLang="en-US" dirty="0" err="1"/>
              <a:t>블리드</a:t>
            </a:r>
            <a:r>
              <a:rPr lang="ko-KR" altLang="en-US" dirty="0"/>
              <a:t> 영역과 같이 사방 </a:t>
            </a:r>
            <a:r>
              <a:rPr lang="en-US" altLang="ko-KR" dirty="0"/>
              <a:t>4 ㎜ </a:t>
            </a:r>
            <a:r>
              <a:rPr lang="ko-KR" altLang="en-US" dirty="0"/>
              <a:t>정도 </a:t>
            </a:r>
            <a:r>
              <a:rPr lang="en-US" altLang="ko-KR" dirty="0"/>
              <a:t>(</a:t>
            </a:r>
            <a:r>
              <a:rPr lang="ko-KR" altLang="en-US" dirty="0"/>
              <a:t>최소 </a:t>
            </a:r>
            <a:r>
              <a:rPr lang="en-US" altLang="ko-KR" dirty="0"/>
              <a:t>2 ㎜ </a:t>
            </a:r>
            <a:r>
              <a:rPr lang="ko-KR" altLang="en-US" dirty="0"/>
              <a:t>이상</a:t>
            </a:r>
            <a:r>
              <a:rPr lang="en-US" altLang="ko-KR" dirty="0"/>
              <a:t>) </a:t>
            </a:r>
            <a:r>
              <a:rPr lang="ko-KR" altLang="en-US" dirty="0"/>
              <a:t>잡습니다</a:t>
            </a:r>
            <a:r>
              <a:rPr lang="en-US" altLang="ko-KR" dirty="0"/>
              <a:t>.</a:t>
            </a:r>
          </a:p>
          <a:p>
            <a:pPr>
              <a:spcAft>
                <a:spcPts val="600"/>
              </a:spcAft>
            </a:pPr>
            <a:r>
              <a:rPr lang="ko-KR" altLang="en-US" dirty="0"/>
              <a:t>텍스트가 잘려 나갈 수 있으므로 콘텐츠를 이렇게 가장자리에 가깝게 배치하는 것은 좋지 않습니다</a:t>
            </a:r>
            <a:r>
              <a:rPr lang="en-US" altLang="ko-KR" dirty="0"/>
              <a:t>.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72" name="직선 화살표 연결선 71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그림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6330" y="2457127"/>
            <a:ext cx="290183" cy="252000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" y="5131524"/>
            <a:ext cx="290183" cy="252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74" name="직선 화살표 연결선 73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타원 77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5" name="그룹 114"/>
          <p:cNvGrpSpPr/>
          <p:nvPr/>
        </p:nvGrpSpPr>
        <p:grpSpPr>
          <a:xfrm rot="10800000">
            <a:off x="10236089" y="5109718"/>
            <a:ext cx="1068489" cy="900000"/>
            <a:chOff x="11687678" y="7264260"/>
            <a:chExt cx="1068489" cy="900000"/>
          </a:xfrm>
        </p:grpSpPr>
        <p:cxnSp>
          <p:nvCxnSpPr>
            <p:cNvPr id="116" name="직선 화살표 연결선 115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7" name="타원 116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8" name="타원 117"/>
          <p:cNvSpPr/>
          <p:nvPr/>
        </p:nvSpPr>
        <p:spPr>
          <a:xfrm rot="10800000">
            <a:off x="5055010" y="-305537"/>
            <a:ext cx="900000" cy="900000"/>
          </a:xfrm>
          <a:prstGeom prst="ellipse">
            <a:avLst/>
          </a:prstGeom>
          <a:noFill/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3358227" y="6040932"/>
            <a:ext cx="900000" cy="2113206"/>
            <a:chOff x="3774281" y="6040932"/>
            <a:chExt cx="900000" cy="2113206"/>
          </a:xfrm>
        </p:grpSpPr>
        <p:cxnSp>
          <p:nvCxnSpPr>
            <p:cNvPr id="120" name="직선 화살표 연결선 119"/>
            <p:cNvCxnSpPr>
              <a:cxnSpLocks/>
              <a:endCxn id="69" idx="2"/>
            </p:cNvCxnSpPr>
            <p:nvPr/>
          </p:nvCxnSpPr>
          <p:spPr>
            <a:xfrm flipV="1">
              <a:off x="4224281" y="6040932"/>
              <a:ext cx="0" cy="122309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1" name="타원 120"/>
            <p:cNvSpPr/>
            <p:nvPr/>
          </p:nvSpPr>
          <p:spPr>
            <a:xfrm>
              <a:off x="3774281" y="7254138"/>
              <a:ext cx="900000" cy="900000"/>
            </a:xfrm>
            <a:prstGeom prst="ellipse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7146925" y="6173298"/>
            <a:ext cx="1439864" cy="494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 </a:t>
            </a:r>
          </a:p>
        </p:txBody>
      </p:sp>
      <p:cxnSp>
        <p:nvCxnSpPr>
          <p:cNvPr id="127" name="직선 화살표 연결선 126"/>
          <p:cNvCxnSpPr>
            <a:cxnSpLocks/>
          </p:cNvCxnSpPr>
          <p:nvPr/>
        </p:nvCxnSpPr>
        <p:spPr>
          <a:xfrm flipV="1">
            <a:off x="6597041" y="6667708"/>
            <a:ext cx="720000" cy="720000"/>
          </a:xfrm>
          <a:prstGeom prst="straightConnector1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타원 128"/>
          <p:cNvSpPr/>
          <p:nvPr/>
        </p:nvSpPr>
        <p:spPr>
          <a:xfrm>
            <a:off x="5835831" y="7264260"/>
            <a:ext cx="900000" cy="900000"/>
          </a:xfrm>
          <a:prstGeom prst="ellipse">
            <a:avLst/>
          </a:prstGeom>
          <a:noFill/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TextBox 134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742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729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"/>
          <a:stretch/>
        </p:blipFill>
        <p:spPr>
          <a:xfrm>
            <a:off x="5501224" y="5724525"/>
            <a:ext cx="1592559" cy="21237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sp>
        <p:nvSpPr>
          <p:cNvPr id="62" name="자유형: 도형 61"/>
          <p:cNvSpPr/>
          <p:nvPr/>
        </p:nvSpPr>
        <p:spPr>
          <a:xfrm>
            <a:off x="369" y="300"/>
            <a:ext cx="10980000" cy="7848000"/>
          </a:xfrm>
          <a:custGeom>
            <a:avLst/>
            <a:gdLst>
              <a:gd name="connsiteX0" fmla="*/ 143706 w 10980000"/>
              <a:gd name="connsiteY0" fmla="*/ 143344 h 7848000"/>
              <a:gd name="connsiteX1" fmla="*/ 143706 w 10980000"/>
              <a:gd name="connsiteY1" fmla="*/ 7703344 h 7848000"/>
              <a:gd name="connsiteX2" fmla="*/ 10835706 w 10980000"/>
              <a:gd name="connsiteY2" fmla="*/ 7703344 h 7848000"/>
              <a:gd name="connsiteX3" fmla="*/ 10835706 w 10980000"/>
              <a:gd name="connsiteY3" fmla="*/ 143344 h 7848000"/>
              <a:gd name="connsiteX4" fmla="*/ 0 w 10980000"/>
              <a:gd name="connsiteY4" fmla="*/ 0 h 7848000"/>
              <a:gd name="connsiteX5" fmla="*/ 10980000 w 10980000"/>
              <a:gd name="connsiteY5" fmla="*/ 0 h 7848000"/>
              <a:gd name="connsiteX6" fmla="*/ 10980000 w 10980000"/>
              <a:gd name="connsiteY6" fmla="*/ 7848000 h 7848000"/>
              <a:gd name="connsiteX7" fmla="*/ 0 w 10980000"/>
              <a:gd name="connsiteY7" fmla="*/ 7848000 h 78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0000" h="7848000">
                <a:moveTo>
                  <a:pt x="143706" y="143344"/>
                </a:moveTo>
                <a:lnTo>
                  <a:pt x="143706" y="7703344"/>
                </a:lnTo>
                <a:lnTo>
                  <a:pt x="10835706" y="7703344"/>
                </a:lnTo>
                <a:lnTo>
                  <a:pt x="10835706" y="143344"/>
                </a:lnTo>
                <a:close/>
                <a:moveTo>
                  <a:pt x="0" y="0"/>
                </a:moveTo>
                <a:lnTo>
                  <a:pt x="10980000" y="0"/>
                </a:lnTo>
                <a:lnTo>
                  <a:pt x="10980000" y="7848000"/>
                </a:lnTo>
                <a:lnTo>
                  <a:pt x="0" y="7848000"/>
                </a:lnTo>
                <a:close/>
              </a:path>
            </a:pathLst>
          </a:custGeom>
          <a:solidFill>
            <a:srgbClr val="E6007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6" name="자유형: 도형 55"/>
          <p:cNvSpPr/>
          <p:nvPr/>
        </p:nvSpPr>
        <p:spPr>
          <a:xfrm>
            <a:off x="144369" y="144300"/>
            <a:ext cx="10692000" cy="7560000"/>
          </a:xfrm>
          <a:custGeom>
            <a:avLst/>
            <a:gdLst>
              <a:gd name="connsiteX0" fmla="*/ 144294 w 10692000"/>
              <a:gd name="connsiteY0" fmla="*/ 144656 h 7560000"/>
              <a:gd name="connsiteX1" fmla="*/ 144294 w 10692000"/>
              <a:gd name="connsiteY1" fmla="*/ 7416656 h 7560000"/>
              <a:gd name="connsiteX2" fmla="*/ 10548294 w 10692000"/>
              <a:gd name="connsiteY2" fmla="*/ 7416656 h 7560000"/>
              <a:gd name="connsiteX3" fmla="*/ 10548294 w 10692000"/>
              <a:gd name="connsiteY3" fmla="*/ 144656 h 7560000"/>
              <a:gd name="connsiteX4" fmla="*/ 0 w 10692000"/>
              <a:gd name="connsiteY4" fmla="*/ 0 h 7560000"/>
              <a:gd name="connsiteX5" fmla="*/ 10692000 w 10692000"/>
              <a:gd name="connsiteY5" fmla="*/ 0 h 7560000"/>
              <a:gd name="connsiteX6" fmla="*/ 10692000 w 10692000"/>
              <a:gd name="connsiteY6" fmla="*/ 7560000 h 7560000"/>
              <a:gd name="connsiteX7" fmla="*/ 0 w 10692000"/>
              <a:gd name="connsiteY7" fmla="*/ 7560000 h 75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2000" h="7560000">
                <a:moveTo>
                  <a:pt x="144294" y="144656"/>
                </a:moveTo>
                <a:lnTo>
                  <a:pt x="144294" y="7416656"/>
                </a:lnTo>
                <a:lnTo>
                  <a:pt x="10548294" y="7416656"/>
                </a:lnTo>
                <a:lnTo>
                  <a:pt x="10548294" y="144656"/>
                </a:lnTo>
                <a:close/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close/>
              </a:path>
            </a:pathLst>
          </a:custGeom>
          <a:solidFill>
            <a:srgbClr val="82D0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54" y="18934"/>
            <a:ext cx="290183" cy="252000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4485" y="7569149"/>
            <a:ext cx="290183" cy="252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110597" y="7232296"/>
            <a:ext cx="3395261" cy="329321"/>
          </a:xfrm>
          <a:prstGeom prst="rect">
            <a:avLst/>
          </a:prstGeom>
          <a:noFill/>
        </p:spPr>
        <p:txBody>
          <a:bodyPr wrap="non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" name="직사각형 41"/>
          <p:cNvSpPr/>
          <p:nvPr/>
        </p:nvSpPr>
        <p:spPr>
          <a:xfrm>
            <a:off x="145163" y="144300"/>
            <a:ext cx="10692000" cy="75600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>
            <a:cxnSpLocks/>
          </p:cNvCxnSpPr>
          <p:nvPr/>
        </p:nvCxnSpPr>
        <p:spPr>
          <a:xfrm>
            <a:off x="144000" y="3924525"/>
            <a:ext cx="1564944" cy="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07487" y="3545735"/>
            <a:ext cx="2521613" cy="7571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점선으로 된 상자의 크기는 </a:t>
            </a:r>
            <a:br>
              <a:rPr lang="en-US" altLang="ko-KR" dirty="0"/>
            </a:br>
            <a:r>
              <a:rPr lang="ko-KR" altLang="en-US" dirty="0"/>
              <a:t>너비 </a:t>
            </a:r>
            <a:r>
              <a:rPr lang="en-US" altLang="ko-KR" dirty="0"/>
              <a:t>29.7 ㎝ × </a:t>
            </a:r>
            <a:r>
              <a:rPr lang="ko-KR" altLang="en-US" dirty="0"/>
              <a:t>높이 </a:t>
            </a:r>
            <a:r>
              <a:rPr lang="en-US" altLang="ko-KR" dirty="0"/>
              <a:t>21 ㎝, </a:t>
            </a:r>
            <a:r>
              <a:rPr lang="ko-KR" altLang="en-US" dirty="0"/>
              <a:t>즉</a:t>
            </a:r>
            <a:r>
              <a:rPr lang="en-US" altLang="ko-KR" dirty="0"/>
              <a:t> A4 </a:t>
            </a:r>
            <a:r>
              <a:rPr lang="ko-KR" altLang="en-US" dirty="0"/>
              <a:t>사이즈입니다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이 경계선 밖의 부분은</a:t>
            </a:r>
            <a:r>
              <a:rPr lang="en-US" altLang="ko-KR" dirty="0"/>
              <a:t> </a:t>
            </a:r>
            <a:r>
              <a:rPr lang="ko-KR" altLang="en-US" dirty="0"/>
              <a:t>출력 후 재단기로 잘라내므로</a:t>
            </a:r>
            <a:r>
              <a:rPr lang="en-US" altLang="ko-KR" dirty="0"/>
              <a:t> </a:t>
            </a:r>
            <a:r>
              <a:rPr lang="ko-KR" altLang="en-US" dirty="0"/>
              <a:t>꼭 보여야 하는 콘텐츠는 이 상자 안쪽에 넣어 주셔야 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037891" y="6139455"/>
            <a:ext cx="1800000" cy="36317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</a:t>
            </a:r>
            <a:r>
              <a:rPr lang="ko-KR" altLang="en-US" sz="800" spc="-20" dirty="0"/>
              <a:t>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0057" y="972000"/>
            <a:ext cx="2519362" cy="5909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ko-KR" altLang="en-US" dirty="0"/>
              <a:t>이 영역은 인쇄 후 재단되어 잘려 나갈 부분입니다</a:t>
            </a:r>
            <a:r>
              <a:rPr lang="en-US" altLang="ko-KR" dirty="0"/>
              <a:t>. </a:t>
            </a:r>
            <a:r>
              <a:rPr lang="ko-KR" altLang="en-US" dirty="0"/>
              <a:t>이 영역에 콘텐츠가 위치하게 되면 최종 인쇄물에서 잘려 보이게 되므로 주의해야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72" name="직선 화살표 연결선 71"/>
          <p:cNvCxnSpPr>
            <a:cxnSpLocks/>
          </p:cNvCxnSpPr>
          <p:nvPr/>
        </p:nvCxnSpPr>
        <p:spPr>
          <a:xfrm>
            <a:off x="1709738" y="72000"/>
            <a:ext cx="0" cy="900000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그림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6330" y="2457127"/>
            <a:ext cx="290183" cy="252000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" y="5131524"/>
            <a:ext cx="290183" cy="252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-311250" y="7264260"/>
            <a:ext cx="1068489" cy="900000"/>
            <a:chOff x="11687678" y="7264260"/>
            <a:chExt cx="1068489" cy="900000"/>
          </a:xfrm>
        </p:grpSpPr>
        <p:cxnSp>
          <p:nvCxnSpPr>
            <p:cNvPr id="74" name="직선 화살표 연결선 73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타원 77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5" name="그룹 114"/>
          <p:cNvGrpSpPr/>
          <p:nvPr/>
        </p:nvGrpSpPr>
        <p:grpSpPr>
          <a:xfrm rot="10800000">
            <a:off x="10236089" y="5109718"/>
            <a:ext cx="1068489" cy="900000"/>
            <a:chOff x="11687678" y="7264260"/>
            <a:chExt cx="1068489" cy="900000"/>
          </a:xfrm>
        </p:grpSpPr>
        <p:cxnSp>
          <p:nvCxnSpPr>
            <p:cNvPr id="116" name="직선 화살표 연결선 115"/>
            <p:cNvCxnSpPr>
              <a:cxnSpLocks/>
            </p:cNvCxnSpPr>
            <p:nvPr/>
          </p:nvCxnSpPr>
          <p:spPr>
            <a:xfrm rot="2700000" flipV="1">
              <a:off x="12576167" y="7095771"/>
              <a:ext cx="0" cy="36000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7" name="타원 116"/>
            <p:cNvSpPr/>
            <p:nvPr/>
          </p:nvSpPr>
          <p:spPr>
            <a:xfrm>
              <a:off x="11687678" y="7264260"/>
              <a:ext cx="900000" cy="900000"/>
            </a:xfrm>
            <a:prstGeom prst="ellipse">
              <a:avLst/>
            </a:prstGeom>
            <a:noFill/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8" name="타원 117"/>
          <p:cNvSpPr/>
          <p:nvPr/>
        </p:nvSpPr>
        <p:spPr>
          <a:xfrm rot="10800000">
            <a:off x="5055010" y="-305537"/>
            <a:ext cx="900000" cy="900000"/>
          </a:xfrm>
          <a:prstGeom prst="ellipse">
            <a:avLst/>
          </a:prstGeom>
          <a:noFill/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TextBox 125"/>
          <p:cNvSpPr txBox="1"/>
          <p:nvPr/>
        </p:nvSpPr>
        <p:spPr>
          <a:xfrm>
            <a:off x="7146925" y="6173298"/>
            <a:ext cx="1439864" cy="494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/>
            <a:r>
              <a:rPr lang="ko-KR" altLang="en-US" sz="800" spc="-20" dirty="0" err="1"/>
              <a:t>블리드가</a:t>
            </a:r>
            <a:r>
              <a:rPr lang="ko-KR" altLang="en-US" sz="800" spc="-20" dirty="0"/>
              <a:t> 적용될 요소는 이렇게 </a:t>
            </a:r>
            <a:r>
              <a:rPr lang="ko-KR" altLang="en-US" sz="800" spc="-20" dirty="0" err="1"/>
              <a:t>블리드</a:t>
            </a:r>
            <a:r>
              <a:rPr lang="ko-KR" altLang="en-US" sz="800" spc="-20" dirty="0"/>
              <a:t> 영역의 가장자리까지 확장해 붙여 주셔야 합니다</a:t>
            </a:r>
            <a:r>
              <a:rPr lang="en-US" altLang="ko-KR" sz="800" spc="-20" dirty="0"/>
              <a:t>. </a:t>
            </a:r>
          </a:p>
        </p:txBody>
      </p:sp>
      <p:cxnSp>
        <p:nvCxnSpPr>
          <p:cNvPr id="127" name="직선 화살표 연결선 126"/>
          <p:cNvCxnSpPr>
            <a:cxnSpLocks/>
          </p:cNvCxnSpPr>
          <p:nvPr/>
        </p:nvCxnSpPr>
        <p:spPr>
          <a:xfrm flipV="1">
            <a:off x="6597041" y="6667708"/>
            <a:ext cx="720000" cy="720000"/>
          </a:xfrm>
          <a:prstGeom prst="straightConnector1">
            <a:avLst/>
          </a:prstGeom>
          <a:solidFill>
            <a:srgbClr val="82D0F5">
              <a:alpha val="50000"/>
            </a:srgbClr>
          </a:solidFill>
          <a:ln w="19050" cap="rnd">
            <a:solidFill>
              <a:srgbClr val="33CCFF"/>
            </a:solidFill>
            <a:prstDash val="sysDash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타원 128"/>
          <p:cNvSpPr/>
          <p:nvPr/>
        </p:nvSpPr>
        <p:spPr>
          <a:xfrm>
            <a:off x="5835831" y="7264260"/>
            <a:ext cx="900000" cy="900000"/>
          </a:xfrm>
          <a:prstGeom prst="ellipse">
            <a:avLst/>
          </a:prstGeom>
          <a:noFill/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TextBox 124"/>
          <p:cNvSpPr txBox="1"/>
          <p:nvPr/>
        </p:nvSpPr>
        <p:spPr>
          <a:xfrm>
            <a:off x="2299262" y="5479856"/>
            <a:ext cx="3017930" cy="41620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Aft>
                <a:spcPts val="1200"/>
              </a:spcAft>
              <a:buFont typeface="+mj-lt"/>
              <a:buNone/>
              <a:defRPr sz="9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ctr">
              <a:spcAft>
                <a:spcPts val="600"/>
              </a:spcAft>
            </a:pPr>
            <a:r>
              <a:rPr lang="ko-KR" altLang="en-US" dirty="0"/>
              <a:t>중요한 콘텐츠는 </a:t>
            </a:r>
            <a:br>
              <a:rPr lang="en-US" altLang="ko-KR" dirty="0"/>
            </a:br>
            <a:r>
              <a:rPr lang="ko-KR" altLang="en-US" dirty="0"/>
              <a:t>안전 영역 안으로 옮깁니다</a:t>
            </a:r>
            <a:r>
              <a:rPr lang="en-US" altLang="ko-KR" dirty="0"/>
              <a:t>.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14227" y="6544158"/>
            <a:ext cx="2518892" cy="604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슬라이드의 네 모서리에 있는 기호는 재단 표시 </a:t>
            </a:r>
            <a:r>
              <a:rPr lang="en-US" altLang="ko-KR" sz="900" spc="-50" baseline="30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Crop Mark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</a:pP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재단 표시를 넣어야 인쇄소에서 이 재단선을 기준으로 재단할 수 있습니다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재단 표시를 넣어주는 기능이 없기 때문에 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슬라이더 마스터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'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에서 도형으로 </a:t>
            </a:r>
            <a:r>
              <a:rPr lang="ko-KR" altLang="en-US" sz="900" spc="-5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그려줘여</a:t>
            </a:r>
            <a:r>
              <a:rPr lang="ko-KR" altLang="en-US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합니다</a:t>
            </a:r>
            <a:r>
              <a:rPr lang="en-US" altLang="ko-KR" sz="900" spc="-5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sz="900" spc="-5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137" name="그룹 136"/>
          <p:cNvGrpSpPr/>
          <p:nvPr/>
        </p:nvGrpSpPr>
        <p:grpSpPr>
          <a:xfrm>
            <a:off x="3358227" y="5896210"/>
            <a:ext cx="900000" cy="2113206"/>
            <a:chOff x="3774281" y="6040932"/>
            <a:chExt cx="900000" cy="2113206"/>
          </a:xfrm>
        </p:grpSpPr>
        <p:cxnSp>
          <p:nvCxnSpPr>
            <p:cNvPr id="138" name="직선 화살표 연결선 137"/>
            <p:cNvCxnSpPr>
              <a:cxnSpLocks/>
            </p:cNvCxnSpPr>
            <p:nvPr/>
          </p:nvCxnSpPr>
          <p:spPr>
            <a:xfrm flipV="1">
              <a:off x="4224281" y="6040932"/>
              <a:ext cx="0" cy="1223090"/>
            </a:xfrm>
            <a:prstGeom prst="straightConnector1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9" name="타원 138"/>
            <p:cNvSpPr/>
            <p:nvPr/>
          </p:nvSpPr>
          <p:spPr>
            <a:xfrm>
              <a:off x="3774281" y="7254138"/>
              <a:ext cx="900000" cy="900000"/>
            </a:xfrm>
            <a:prstGeom prst="ellipse">
              <a:avLst/>
            </a:prstGeom>
            <a:solidFill>
              <a:srgbClr val="82D0F5">
                <a:alpha val="50000"/>
              </a:srgbClr>
            </a:solidFill>
            <a:ln w="19050" cap="rnd">
              <a:solidFill>
                <a:srgbClr val="33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2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0" b="49496"/>
          <a:stretch/>
        </p:blipFill>
        <p:spPr>
          <a:xfrm>
            <a:off x="4570546" y="2524083"/>
            <a:ext cx="4579227" cy="144181"/>
          </a:xfrm>
          <a:prstGeom prst="rect">
            <a:avLst/>
          </a:prstGeom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블리드를</a:t>
            </a:r>
            <a:r>
              <a:rPr lang="ko-KR" altLang="en-US" dirty="0"/>
              <a:t> 잘못 적용한 경우</a:t>
            </a:r>
          </a:p>
        </p:txBody>
      </p:sp>
      <p:sp>
        <p:nvSpPr>
          <p:cNvPr id="30" name="슬라이드 번호 개체 틀 3"/>
          <p:cNvSpPr txBox="1">
            <a:spLocks/>
          </p:cNvSpPr>
          <p:nvPr/>
        </p:nvSpPr>
        <p:spPr>
          <a:xfrm>
            <a:off x="7832675" y="4335172"/>
            <a:ext cx="177850" cy="169761"/>
          </a:xfrm>
          <a:prstGeom prst="rect">
            <a:avLst/>
          </a:prstGeom>
          <a:solidFill>
            <a:schemeClr val="tx1"/>
          </a:solidFill>
        </p:spPr>
        <p:txBody>
          <a:bodyPr vert="horz" lIns="72000" tIns="0" rIns="0" bIns="0" rtlCol="0" anchor="ctr"/>
          <a:lstStyle>
            <a:defPPr>
              <a:defRPr lang="ko-KR"/>
            </a:defPPr>
            <a:lvl1pPr marL="0" algn="l" defTabSz="1075883" rtl="0" eaLnBrk="1" latinLnBrk="1" hangingPunct="1">
              <a:defRPr sz="1200" kern="1200">
                <a:solidFill>
                  <a:schemeClr val="bg1"/>
                </a:solidFill>
                <a:latin typeface="뫼비우스 Bold" pitchFamily="2" charset="-127"/>
                <a:ea typeface="뫼비우스 Bold" pitchFamily="2" charset="-127"/>
                <a:cs typeface="+mn-cs"/>
              </a:defRPr>
            </a:lvl1pPr>
            <a:lvl2pPr marL="537942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883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825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1766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9708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7649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5591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3532" algn="l" defTabSz="1075883" rtl="0" eaLnBrk="1" latinLnBrk="1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" dirty="0"/>
              <a:t>8</a:t>
            </a:r>
            <a:endParaRPr lang="ko-KR" altLang="en-US" sz="600" dirty="0"/>
          </a:p>
        </p:txBody>
      </p:sp>
      <p:sp>
        <p:nvSpPr>
          <p:cNvPr id="47" name="TextBox 46"/>
          <p:cNvSpPr txBox="1"/>
          <p:nvPr/>
        </p:nvSpPr>
        <p:spPr>
          <a:xfrm>
            <a:off x="1205414" y="6344875"/>
            <a:ext cx="2232025" cy="549381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defRPr sz="900" spc="-7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spc="-50" dirty="0"/>
              <a:t>안전 영역 밖에 있어 잘린 요소</a:t>
            </a:r>
            <a:endParaRPr lang="en-US" altLang="ko-KR" spc="-50" dirty="0"/>
          </a:p>
          <a:p>
            <a:r>
              <a:rPr lang="ko-KR" altLang="en-US" spc="-50" dirty="0">
                <a:solidFill>
                  <a:schemeClr val="bg1"/>
                </a:solidFill>
              </a:rPr>
              <a:t>인쇄 및 재단 오차에 따라 </a:t>
            </a:r>
            <a:r>
              <a:rPr lang="ko-KR" altLang="en-US" dirty="0">
                <a:solidFill>
                  <a:schemeClr val="bg1"/>
                </a:solidFill>
              </a:rPr>
              <a:t>재단선 안에 있는 콘텐츠도 안전 영역 밖에 있으면 잘릴 수 있습니다</a:t>
            </a:r>
            <a:r>
              <a:rPr lang="en-US" altLang="ko-KR" dirty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535" r="1145" b="3130"/>
          <a:stretch/>
        </p:blipFill>
        <p:spPr>
          <a:xfrm>
            <a:off x="809625" y="2810562"/>
            <a:ext cx="4601506" cy="3253591"/>
          </a:xfrm>
          <a:prstGeom prst="rect">
            <a:avLst/>
          </a:prstGeom>
          <a:effectLst>
            <a:outerShdw blurRad="88900" dist="76200" dir="2700000" algn="t" rotWithShape="0">
              <a:prstClr val="black">
                <a:alpha val="9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163" r="1145" b="1499"/>
          <a:stretch/>
        </p:blipFill>
        <p:spPr>
          <a:xfrm>
            <a:off x="5562369" y="2810563"/>
            <a:ext cx="4608744" cy="3258708"/>
          </a:xfrm>
          <a:prstGeom prst="rect">
            <a:avLst/>
          </a:prstGeom>
          <a:effectLst>
            <a:outerShdw blurRad="88900" dist="76200" dir="2700000" algn="t" rotWithShape="0">
              <a:prstClr val="black">
                <a:alpha val="90000"/>
              </a:prstClr>
            </a:outerShdw>
          </a:effectLst>
        </p:spPr>
      </p:pic>
      <p:sp>
        <p:nvSpPr>
          <p:cNvPr id="49" name="직사각형 48"/>
          <p:cNvSpPr/>
          <p:nvPr/>
        </p:nvSpPr>
        <p:spPr>
          <a:xfrm>
            <a:off x="1529929" y="5984876"/>
            <a:ext cx="1584000" cy="143999"/>
          </a:xfrm>
          <a:prstGeom prst="rect">
            <a:avLst/>
          </a:prstGeom>
          <a:noFill/>
          <a:ln w="12700">
            <a:solidFill>
              <a:srgbClr val="82D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50" name="직선 연결선 49"/>
          <p:cNvCxnSpPr>
            <a:cxnSpLocks/>
          </p:cNvCxnSpPr>
          <p:nvPr/>
        </p:nvCxnSpPr>
        <p:spPr>
          <a:xfrm>
            <a:off x="2321427" y="6128875"/>
            <a:ext cx="1005" cy="216000"/>
          </a:xfrm>
          <a:prstGeom prst="line">
            <a:avLst/>
          </a:prstGeom>
          <a:ln w="12700">
            <a:solidFill>
              <a:srgbClr val="82D0F5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7739680" y="5984876"/>
            <a:ext cx="937646" cy="143999"/>
          </a:xfrm>
          <a:prstGeom prst="rect">
            <a:avLst/>
          </a:prstGeom>
          <a:noFill/>
          <a:ln w="12700">
            <a:solidFill>
              <a:srgbClr val="82D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>
            <a:cxnSpLocks/>
          </p:cNvCxnSpPr>
          <p:nvPr/>
        </p:nvCxnSpPr>
        <p:spPr>
          <a:xfrm>
            <a:off x="8208001" y="6128875"/>
            <a:ext cx="1005" cy="216000"/>
          </a:xfrm>
          <a:prstGeom prst="line">
            <a:avLst/>
          </a:prstGeom>
          <a:ln w="12700">
            <a:solidFill>
              <a:srgbClr val="82D0F5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91988" y="6344875"/>
            <a:ext cx="2232025" cy="696666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defRPr sz="900" spc="-7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spc="-50" dirty="0"/>
              <a:t>의도하지 않은 흰 테두리</a:t>
            </a:r>
            <a:endParaRPr lang="en-US" altLang="ko-KR" spc="-50" dirty="0"/>
          </a:p>
          <a:p>
            <a:r>
              <a:rPr lang="ko-KR" altLang="en-US" spc="-50" dirty="0">
                <a:solidFill>
                  <a:schemeClr val="bg1"/>
                </a:solidFill>
              </a:rPr>
              <a:t>재단선에 걸친 이미지는 인쇄 및 재단 오차에 따라 가장자리에 의도하지 않은 흰 테두리가 보일 수 있습니다</a:t>
            </a:r>
            <a:r>
              <a:rPr lang="en-US" altLang="ko-KR" spc="-50" dirty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3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의도대로 인쇄된 결과물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1836" r="1315" b="1836"/>
          <a:stretch/>
        </p:blipFill>
        <p:spPr>
          <a:xfrm>
            <a:off x="3186113" y="2810562"/>
            <a:ext cx="4608512" cy="3258543"/>
          </a:xfrm>
          <a:prstGeom prst="rect">
            <a:avLst/>
          </a:prstGeom>
          <a:effectLst>
            <a:outerShdw blurRad="88900" dist="76200" dir="2700000" algn="t" rotWithShape="0">
              <a:prstClr val="black">
                <a:alpha val="9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7301" y="2032025"/>
            <a:ext cx="10082587" cy="32932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latinLnBrk="0">
              <a:lnSpc>
                <a:spcPct val="110000"/>
              </a:lnSpc>
              <a:spcAft>
                <a:spcPts val="1200"/>
              </a:spcAft>
            </a:pPr>
            <a:r>
              <a:rPr lang="ko-KR" altLang="en-US" sz="1400" spc="-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블리드를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잘 적용했다면 잘려진 콘텐츠나 의도하지 않은 흰 테두리가 없는 결과물을 얻을 수 있습니다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en-US" altLang="ko-KR" sz="1800" spc="-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819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22017" y="5513065"/>
            <a:ext cx="2373956" cy="8032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18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일반적인 인쇄물</a:t>
            </a:r>
            <a:endParaRPr lang="en-US" altLang="ko-KR" sz="1800" spc="-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 latinLnBrk="0">
              <a:lnSpc>
                <a:spcPct val="110000"/>
              </a:lnSpc>
            </a:pP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흔히 볼 수 있는 형식으로 페이지 가장자리에 흰 여백이 있습니다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17" y="1871663"/>
            <a:ext cx="2373956" cy="356449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82457" y="5513065"/>
            <a:ext cx="2376489" cy="6001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1800" spc="-5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블리드를</a:t>
            </a:r>
            <a:r>
              <a:rPr lang="en-US" altLang="ko-KR" sz="18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8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적용한 인쇄물</a:t>
            </a:r>
            <a:endParaRPr lang="en-US" altLang="ko-KR" sz="1800" spc="-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 latinLnBrk="0">
              <a:lnSpc>
                <a:spcPct val="110000"/>
              </a:lnSpc>
            </a:pP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페이지의 가장자리까지 인쇄되어 있습니다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3452" r="3816" b="4178"/>
          <a:stretch/>
        </p:blipFill>
        <p:spPr>
          <a:xfrm>
            <a:off x="6282457" y="1871663"/>
            <a:ext cx="2376489" cy="356830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4" name="자유형: 도형 3"/>
          <p:cNvSpPr/>
          <p:nvPr/>
        </p:nvSpPr>
        <p:spPr>
          <a:xfrm>
            <a:off x="3467100" y="1987550"/>
            <a:ext cx="1130300" cy="482600"/>
          </a:xfrm>
          <a:custGeom>
            <a:avLst/>
            <a:gdLst>
              <a:gd name="connsiteX0" fmla="*/ 50800 w 1130300"/>
              <a:gd name="connsiteY0" fmla="*/ 0 h 482600"/>
              <a:gd name="connsiteX1" fmla="*/ 1104900 w 1130300"/>
              <a:gd name="connsiteY1" fmla="*/ 12700 h 482600"/>
              <a:gd name="connsiteX2" fmla="*/ 1130300 w 1130300"/>
              <a:gd name="connsiteY2" fmla="*/ 279400 h 482600"/>
              <a:gd name="connsiteX3" fmla="*/ 1130300 w 1130300"/>
              <a:gd name="connsiteY3" fmla="*/ 393700 h 482600"/>
              <a:gd name="connsiteX4" fmla="*/ 920750 w 1130300"/>
              <a:gd name="connsiteY4" fmla="*/ 482600 h 482600"/>
              <a:gd name="connsiteX5" fmla="*/ 241300 w 1130300"/>
              <a:gd name="connsiteY5" fmla="*/ 450850 h 482600"/>
              <a:gd name="connsiteX6" fmla="*/ 0 w 1130300"/>
              <a:gd name="connsiteY6" fmla="*/ 387350 h 482600"/>
              <a:gd name="connsiteX7" fmla="*/ 50800 w 1130300"/>
              <a:gd name="connsiteY7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0300" h="482600">
                <a:moveTo>
                  <a:pt x="50800" y="0"/>
                </a:moveTo>
                <a:lnTo>
                  <a:pt x="1104900" y="12700"/>
                </a:lnTo>
                <a:lnTo>
                  <a:pt x="1130300" y="279400"/>
                </a:lnTo>
                <a:lnTo>
                  <a:pt x="1130300" y="393700"/>
                </a:lnTo>
                <a:lnTo>
                  <a:pt x="920750" y="482600"/>
                </a:lnTo>
                <a:lnTo>
                  <a:pt x="241300" y="450850"/>
                </a:lnTo>
                <a:lnTo>
                  <a:pt x="0" y="387350"/>
                </a:lnTo>
                <a:lnTo>
                  <a:pt x="5080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: 도형 8"/>
          <p:cNvSpPr/>
          <p:nvPr/>
        </p:nvSpPr>
        <p:spPr>
          <a:xfrm>
            <a:off x="7393111" y="1871662"/>
            <a:ext cx="1265836" cy="540469"/>
          </a:xfrm>
          <a:custGeom>
            <a:avLst/>
            <a:gdLst>
              <a:gd name="connsiteX0" fmla="*/ 50800 w 1130300"/>
              <a:gd name="connsiteY0" fmla="*/ 0 h 482600"/>
              <a:gd name="connsiteX1" fmla="*/ 1104900 w 1130300"/>
              <a:gd name="connsiteY1" fmla="*/ 12700 h 482600"/>
              <a:gd name="connsiteX2" fmla="*/ 1130300 w 1130300"/>
              <a:gd name="connsiteY2" fmla="*/ 279400 h 482600"/>
              <a:gd name="connsiteX3" fmla="*/ 1130300 w 1130300"/>
              <a:gd name="connsiteY3" fmla="*/ 393700 h 482600"/>
              <a:gd name="connsiteX4" fmla="*/ 920750 w 1130300"/>
              <a:gd name="connsiteY4" fmla="*/ 482600 h 482600"/>
              <a:gd name="connsiteX5" fmla="*/ 241300 w 1130300"/>
              <a:gd name="connsiteY5" fmla="*/ 450850 h 482600"/>
              <a:gd name="connsiteX6" fmla="*/ 0 w 1130300"/>
              <a:gd name="connsiteY6" fmla="*/ 387350 h 482600"/>
              <a:gd name="connsiteX7" fmla="*/ 50800 w 1130300"/>
              <a:gd name="connsiteY7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0300" h="482600">
                <a:moveTo>
                  <a:pt x="50800" y="0"/>
                </a:moveTo>
                <a:lnTo>
                  <a:pt x="1104900" y="12700"/>
                </a:lnTo>
                <a:lnTo>
                  <a:pt x="1130300" y="279400"/>
                </a:lnTo>
                <a:lnTo>
                  <a:pt x="1130300" y="393700"/>
                </a:lnTo>
                <a:lnTo>
                  <a:pt x="920750" y="482600"/>
                </a:lnTo>
                <a:lnTo>
                  <a:pt x="241300" y="450850"/>
                </a:lnTo>
                <a:lnTo>
                  <a:pt x="0" y="387350"/>
                </a:lnTo>
                <a:lnTo>
                  <a:pt x="5080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549181" y="1922131"/>
            <a:ext cx="878446" cy="61965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가장자리에</a:t>
            </a:r>
            <a:endParaRPr lang="en-US" altLang="ko-KR" sz="1050" b="1" spc="-2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 latinLnBrk="0">
              <a:lnSpc>
                <a:spcPct val="110000"/>
              </a:lnSpc>
            </a:pP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흰색 테두리가 있는</a:t>
            </a:r>
            <a:endParaRPr lang="en-US" altLang="ko-KR" sz="1050" b="1" spc="-2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 latinLnBrk="0">
              <a:lnSpc>
                <a:spcPct val="110000"/>
              </a:lnSpc>
            </a:pP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흔한 인쇄물</a:t>
            </a:r>
            <a:endParaRPr lang="en-US" altLang="ko-KR" sz="1050" b="1" spc="-2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6042" y="1836068"/>
            <a:ext cx="970458" cy="61965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1050" b="1" spc="-20" dirty="0" err="1"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</a:t>
            </a: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기법을 적용해</a:t>
            </a:r>
            <a:br>
              <a:rPr lang="en-US" altLang="ko-KR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</a:b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가장자리까지</a:t>
            </a:r>
            <a:br>
              <a:rPr lang="en-US" altLang="ko-KR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</a:b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꽉</a:t>
            </a:r>
            <a:r>
              <a:rPr lang="en-US" altLang="ko-KR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~ </a:t>
            </a:r>
            <a:r>
              <a:rPr lang="ko-KR" altLang="en-US" sz="1050" b="1" spc="-2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들어찬 인쇄물</a:t>
            </a:r>
            <a:endParaRPr lang="en-US" altLang="ko-KR" sz="1050" b="1" spc="-20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099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264" y="3033926"/>
            <a:ext cx="10080624" cy="12603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33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오직 </a:t>
            </a:r>
            <a:r>
              <a:rPr lang="ko-KR" altLang="en-US" sz="3300" spc="-100" dirty="0" err="1">
                <a:solidFill>
                  <a:srgbClr val="51A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프린트올데이</a:t>
            </a:r>
            <a:r>
              <a:rPr lang="ko-KR" altLang="en-US" sz="3300" spc="-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에서만</a:t>
            </a:r>
            <a:r>
              <a:rPr lang="ko-KR" altLang="en-US" sz="33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가능한 것들이 있습니다</a:t>
            </a:r>
            <a:r>
              <a:rPr lang="en-US" altLang="ko-KR" sz="33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!</a:t>
            </a:r>
          </a:p>
          <a:p>
            <a:pPr algn="ctr" latinLnBrk="0">
              <a:lnSpc>
                <a:spcPct val="110000"/>
              </a:lnSpc>
            </a:pPr>
            <a:r>
              <a:rPr lang="ko-KR" altLang="en-US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다른 출력소에서 해결하지 못한 궁금증이 있으셨다면</a:t>
            </a:r>
            <a:r>
              <a:rPr lang="en-US" altLang="ko-KR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… </a:t>
            </a:r>
            <a:br>
              <a:rPr lang="en-US" altLang="ko-KR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</a:br>
            <a:r>
              <a:rPr lang="ko-KR" altLang="en-US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이제 </a:t>
            </a:r>
            <a:r>
              <a:rPr lang="ko-KR" altLang="en-US" sz="1800" spc="-100" dirty="0" err="1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프린트올데이와</a:t>
            </a:r>
            <a:r>
              <a:rPr lang="ko-KR" altLang="en-US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상의해 주세요</a:t>
            </a:r>
            <a:r>
              <a:rPr lang="en-US" altLang="ko-KR" sz="1800" spc="-100" dirty="0">
                <a:solidFill>
                  <a:srgbClr val="51A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!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126452" y="988513"/>
            <a:ext cx="3449767" cy="1609828"/>
            <a:chOff x="5126452" y="988513"/>
            <a:chExt cx="3449767" cy="1609828"/>
          </a:xfrm>
        </p:grpSpPr>
        <p:sp>
          <p:nvSpPr>
            <p:cNvPr id="15" name="TextBox 14"/>
            <p:cNvSpPr txBox="1"/>
            <p:nvPr/>
          </p:nvSpPr>
          <p:spPr>
            <a:xfrm rot="19746235">
              <a:off x="6305657" y="988513"/>
              <a:ext cx="1884468" cy="470898"/>
            </a:xfrm>
            <a:prstGeom prst="rect">
              <a:avLst/>
            </a:prstGeom>
            <a:noFill/>
          </p:spPr>
          <p:txBody>
            <a:bodyPr wrap="none" lIns="90000" rIns="90000" rtlCol="0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70" dirty="0">
                  <a:solidFill>
                    <a:srgbClr val="51A1D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이런 것도 되는 </a:t>
              </a:r>
              <a:r>
                <a:rPr lang="ko-KR" altLang="en-US" sz="2400" spc="-70" dirty="0" err="1">
                  <a:solidFill>
                    <a:srgbClr val="51A1D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출력소</a:t>
              </a:r>
              <a:r>
                <a:rPr lang="en-US" altLang="ko-KR" sz="2400" spc="-70" dirty="0">
                  <a:solidFill>
                    <a:srgbClr val="51A1D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,</a:t>
              </a: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470720" y="1438244"/>
              <a:ext cx="815829" cy="15043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646211">
              <a:off x="6951759" y="1144115"/>
              <a:ext cx="1624460" cy="470898"/>
            </a:xfrm>
            <a:prstGeom prst="rect">
              <a:avLst/>
            </a:prstGeom>
            <a:noFill/>
          </p:spPr>
          <p:txBody>
            <a:bodyPr wrap="none" lIns="90000" rIns="9000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10000"/>
                </a:lnSpc>
                <a:defRPr sz="1600" spc="-70">
                  <a:solidFill>
                    <a:srgbClr val="51A1D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손글씨 붓" panose="03060600000000000000" pitchFamily="66" charset="-127"/>
                  <a:ea typeface="나눔손글씨 붓" panose="03060600000000000000" pitchFamily="66" charset="-127"/>
                </a:defRPr>
              </a:lvl1pPr>
            </a:lstStyle>
            <a:p>
              <a:r>
                <a:rPr lang="ko-KR" altLang="en-US" sz="2400"/>
                <a:t>바로 누구입니꽈</a:t>
              </a:r>
              <a:r>
                <a:rPr lang="en-US" altLang="ko-KR" sz="2400" dirty="0"/>
                <a:t>~!</a:t>
              </a:r>
              <a:endParaRPr lang="ko-KR" altLang="en-US" sz="2400" dirty="0"/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69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1788" y="3526657"/>
            <a:ext cx="7777162" cy="26048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68288" indent="-268288" latinLnBrk="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000" spc="-7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블리드는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지면의 여백까지 채워 사용하기 때문에 레이아웃의 틀을 깨는 역할을 합니다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기대하도록 규정지어졌던 </a:t>
            </a:r>
            <a:r>
              <a:rPr lang="ko-KR" altLang="en-US" sz="20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레이아웃의 패턴을 깨기 때문에 독자의 주의를 끄는 경향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 있습니다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b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</a:b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주의를 끄는 것이 편집 상의 목적이라면 </a:t>
            </a:r>
            <a:r>
              <a:rPr lang="ko-KR" altLang="en-US" sz="2000" spc="-7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블리드를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사용한 사진은 유용한 도구입니다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marL="268288" indent="-268288" latinLnBrk="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000" spc="-7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블리드를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사용한 사진은 지면이 모서리까지 펼쳐짐으로써 생기는 </a:t>
            </a:r>
            <a:r>
              <a:rPr lang="ko-KR" altLang="en-US" sz="20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시각적 확대 효과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를 가져옵니다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틀이 제거되었기 때문에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사진은 더 넓고 파노라마적으로 보이게 되므로 지면의 한계를 넘어서고 있는 것으로 해석될 수 있습니다</a:t>
            </a:r>
            <a:r>
              <a:rPr lang="en-US" altLang="ko-KR" sz="20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endParaRPr lang="en-US" altLang="ko-KR" sz="2800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1285" y="1717063"/>
            <a:ext cx="2859757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latinLnBrk="0"/>
            <a:r>
              <a:rPr lang="ko-KR" altLang="en-US" sz="3600" b="1" spc="-15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블리드</a:t>
            </a:r>
            <a:r>
              <a:rPr lang="ko-KR" altLang="en-US" sz="3600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기법의 장점</a:t>
            </a:r>
            <a:endParaRPr lang="ko-KR" altLang="en-US" sz="2000" b="1" spc="-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5159" y="2363394"/>
            <a:ext cx="7567429" cy="321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-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잰 화이트의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“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편집디자인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”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중에서 편집 발췌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-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49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6113" y="3958265"/>
            <a:ext cx="4608512" cy="5663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pPr algn="ctr"/>
            <a:r>
              <a:rPr lang="ko-KR" altLang="en-US" dirty="0"/>
              <a:t>파워포인트 상단의 리본 </a:t>
            </a:r>
            <a:r>
              <a:rPr lang="ko-KR" altLang="en-US"/>
              <a:t>메뉴에서 </a:t>
            </a:r>
            <a:r>
              <a:rPr lang="en-US" altLang="ko-KR"/>
              <a:t>‘</a:t>
            </a:r>
            <a:r>
              <a:rPr lang="ko-KR" altLang="en-US"/>
              <a:t>디자인</a:t>
            </a:r>
            <a:r>
              <a:rPr lang="en-US" altLang="ko-KR" dirty="0"/>
              <a:t>’</a:t>
            </a:r>
            <a:r>
              <a:rPr lang="ko-KR" altLang="en-US" dirty="0"/>
              <a:t> 탭 </a:t>
            </a:r>
            <a:r>
              <a:rPr lang="ko-KR" altLang="en-US"/>
              <a:t>→ </a:t>
            </a:r>
            <a:r>
              <a:rPr lang="en-US" altLang="ko-KR" dirty="0"/>
              <a:t>‘</a:t>
            </a:r>
            <a:r>
              <a:rPr lang="ko-KR" altLang="en-US"/>
              <a:t>슬라이드 크기</a:t>
            </a:r>
            <a:r>
              <a:rPr lang="en-US" altLang="ko-KR" dirty="0"/>
              <a:t>’</a:t>
            </a:r>
            <a:r>
              <a:rPr lang="ko-KR" altLang="en-US" dirty="0"/>
              <a:t>를 클릭하면 슬라이드 사이즈를 변경할 수 있는 </a:t>
            </a:r>
            <a:r>
              <a:rPr lang="ko-KR" altLang="en-US"/>
              <a:t>창이 열립니다</a:t>
            </a:r>
            <a:r>
              <a:rPr lang="en-US" altLang="ko-KR"/>
              <a:t>.</a:t>
            </a:r>
            <a:endParaRPr lang="en-US" altLang="ko-KR" dirty="0"/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슬라이드 크기 바꾸기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75" y="4730450"/>
            <a:ext cx="3030098" cy="2072809"/>
          </a:xfrm>
          <a:prstGeom prst="rect">
            <a:avLst/>
          </a:prstGeom>
        </p:spPr>
      </p:pic>
      <p:sp>
        <p:nvSpPr>
          <p:cNvPr id="24" name="자유형: 도형 23"/>
          <p:cNvSpPr/>
          <p:nvPr/>
        </p:nvSpPr>
        <p:spPr>
          <a:xfrm>
            <a:off x="7148525" y="3500464"/>
            <a:ext cx="1410384" cy="2446414"/>
          </a:xfrm>
          <a:custGeom>
            <a:avLst/>
            <a:gdLst>
              <a:gd name="connsiteX0" fmla="*/ 1162050 w 1434665"/>
              <a:gd name="connsiteY0" fmla="*/ 0 h 2241728"/>
              <a:gd name="connsiteX1" fmla="*/ 1422400 w 1434665"/>
              <a:gd name="connsiteY1" fmla="*/ 1371600 h 2241728"/>
              <a:gd name="connsiteX2" fmla="*/ 812800 w 1434665"/>
              <a:gd name="connsiteY2" fmla="*/ 2165350 h 2241728"/>
              <a:gd name="connsiteX3" fmla="*/ 0 w 1434665"/>
              <a:gd name="connsiteY3" fmla="*/ 2165350 h 2241728"/>
              <a:gd name="connsiteX0" fmla="*/ 1162050 w 1477018"/>
              <a:gd name="connsiteY0" fmla="*/ 0 h 2247570"/>
              <a:gd name="connsiteX1" fmla="*/ 1466850 w 1477018"/>
              <a:gd name="connsiteY1" fmla="*/ 1289050 h 2247570"/>
              <a:gd name="connsiteX2" fmla="*/ 812800 w 1477018"/>
              <a:gd name="connsiteY2" fmla="*/ 2165350 h 2247570"/>
              <a:gd name="connsiteX3" fmla="*/ 0 w 1477018"/>
              <a:gd name="connsiteY3" fmla="*/ 2165350 h 2247570"/>
              <a:gd name="connsiteX0" fmla="*/ 1162050 w 1469561"/>
              <a:gd name="connsiteY0" fmla="*/ 0 h 2247570"/>
              <a:gd name="connsiteX1" fmla="*/ 1466850 w 1469561"/>
              <a:gd name="connsiteY1" fmla="*/ 1289050 h 2247570"/>
              <a:gd name="connsiteX2" fmla="*/ 812800 w 1469561"/>
              <a:gd name="connsiteY2" fmla="*/ 2165350 h 2247570"/>
              <a:gd name="connsiteX3" fmla="*/ 0 w 1469561"/>
              <a:gd name="connsiteY3" fmla="*/ 2165350 h 2247570"/>
              <a:gd name="connsiteX0" fmla="*/ 1162050 w 1469561"/>
              <a:gd name="connsiteY0" fmla="*/ 0 h 2250735"/>
              <a:gd name="connsiteX1" fmla="*/ 1466850 w 1469561"/>
              <a:gd name="connsiteY1" fmla="*/ 1244600 h 2250735"/>
              <a:gd name="connsiteX2" fmla="*/ 812800 w 1469561"/>
              <a:gd name="connsiteY2" fmla="*/ 2165350 h 2250735"/>
              <a:gd name="connsiteX3" fmla="*/ 0 w 1469561"/>
              <a:gd name="connsiteY3" fmla="*/ 2165350 h 2250735"/>
              <a:gd name="connsiteX0" fmla="*/ 1162050 w 1472411"/>
              <a:gd name="connsiteY0" fmla="*/ 0 h 2239174"/>
              <a:gd name="connsiteX1" fmla="*/ 1466850 w 1472411"/>
              <a:gd name="connsiteY1" fmla="*/ 1244600 h 2239174"/>
              <a:gd name="connsiteX2" fmla="*/ 920750 w 1472411"/>
              <a:gd name="connsiteY2" fmla="*/ 2146300 h 2239174"/>
              <a:gd name="connsiteX3" fmla="*/ 0 w 1472411"/>
              <a:gd name="connsiteY3" fmla="*/ 2165350 h 2239174"/>
              <a:gd name="connsiteX0" fmla="*/ 1162050 w 1472411"/>
              <a:gd name="connsiteY0" fmla="*/ 0 h 2241787"/>
              <a:gd name="connsiteX1" fmla="*/ 1466850 w 1472411"/>
              <a:gd name="connsiteY1" fmla="*/ 1244600 h 2241787"/>
              <a:gd name="connsiteX2" fmla="*/ 920750 w 1472411"/>
              <a:gd name="connsiteY2" fmla="*/ 2146300 h 2241787"/>
              <a:gd name="connsiteX3" fmla="*/ 0 w 1472411"/>
              <a:gd name="connsiteY3" fmla="*/ 2165350 h 2241787"/>
              <a:gd name="connsiteX0" fmla="*/ 1126332 w 1470480"/>
              <a:gd name="connsiteY0" fmla="*/ 0 h 2294175"/>
              <a:gd name="connsiteX1" fmla="*/ 1466850 w 1470480"/>
              <a:gd name="connsiteY1" fmla="*/ 1296988 h 2294175"/>
              <a:gd name="connsiteX2" fmla="*/ 920750 w 1470480"/>
              <a:gd name="connsiteY2" fmla="*/ 2198688 h 2294175"/>
              <a:gd name="connsiteX3" fmla="*/ 0 w 1470480"/>
              <a:gd name="connsiteY3" fmla="*/ 2217738 h 2294175"/>
              <a:gd name="connsiteX0" fmla="*/ 1126332 w 1508094"/>
              <a:gd name="connsiteY0" fmla="*/ 0 h 2293193"/>
              <a:gd name="connsiteX1" fmla="*/ 1504950 w 1508094"/>
              <a:gd name="connsiteY1" fmla="*/ 1273175 h 2293193"/>
              <a:gd name="connsiteX2" fmla="*/ 920750 w 1508094"/>
              <a:gd name="connsiteY2" fmla="*/ 2198688 h 2293193"/>
              <a:gd name="connsiteX3" fmla="*/ 0 w 1508094"/>
              <a:gd name="connsiteY3" fmla="*/ 2217738 h 2293193"/>
              <a:gd name="connsiteX0" fmla="*/ 1126332 w 1510061"/>
              <a:gd name="connsiteY0" fmla="*/ 0 h 2293193"/>
              <a:gd name="connsiteX1" fmla="*/ 1504950 w 1510061"/>
              <a:gd name="connsiteY1" fmla="*/ 1273175 h 2293193"/>
              <a:gd name="connsiteX2" fmla="*/ 920750 w 1510061"/>
              <a:gd name="connsiteY2" fmla="*/ 2198688 h 2293193"/>
              <a:gd name="connsiteX3" fmla="*/ 0 w 1510061"/>
              <a:gd name="connsiteY3" fmla="*/ 2217738 h 2293193"/>
              <a:gd name="connsiteX0" fmla="*/ 1126332 w 1511305"/>
              <a:gd name="connsiteY0" fmla="*/ 0 h 2293193"/>
              <a:gd name="connsiteX1" fmla="*/ 1504950 w 1511305"/>
              <a:gd name="connsiteY1" fmla="*/ 1273175 h 2293193"/>
              <a:gd name="connsiteX2" fmla="*/ 920750 w 1511305"/>
              <a:gd name="connsiteY2" fmla="*/ 2198688 h 2293193"/>
              <a:gd name="connsiteX3" fmla="*/ 0 w 1511305"/>
              <a:gd name="connsiteY3" fmla="*/ 2217738 h 2293193"/>
              <a:gd name="connsiteX0" fmla="*/ 1126332 w 1520501"/>
              <a:gd name="connsiteY0" fmla="*/ 0 h 2293193"/>
              <a:gd name="connsiteX1" fmla="*/ 1504950 w 1520501"/>
              <a:gd name="connsiteY1" fmla="*/ 1273175 h 2293193"/>
              <a:gd name="connsiteX2" fmla="*/ 920750 w 1520501"/>
              <a:gd name="connsiteY2" fmla="*/ 2198688 h 2293193"/>
              <a:gd name="connsiteX3" fmla="*/ 0 w 1520501"/>
              <a:gd name="connsiteY3" fmla="*/ 2217738 h 2293193"/>
              <a:gd name="connsiteX0" fmla="*/ 1126332 w 1520501"/>
              <a:gd name="connsiteY0" fmla="*/ 0 h 2304697"/>
              <a:gd name="connsiteX1" fmla="*/ 1504950 w 1520501"/>
              <a:gd name="connsiteY1" fmla="*/ 1273175 h 2304697"/>
              <a:gd name="connsiteX2" fmla="*/ 920750 w 1520501"/>
              <a:gd name="connsiteY2" fmla="*/ 2198688 h 2304697"/>
              <a:gd name="connsiteX3" fmla="*/ 0 w 1520501"/>
              <a:gd name="connsiteY3" fmla="*/ 2217738 h 2304697"/>
              <a:gd name="connsiteX0" fmla="*/ 1126332 w 1517530"/>
              <a:gd name="connsiteY0" fmla="*/ 0 h 2295151"/>
              <a:gd name="connsiteX1" fmla="*/ 1504950 w 1517530"/>
              <a:gd name="connsiteY1" fmla="*/ 1273175 h 2295151"/>
              <a:gd name="connsiteX2" fmla="*/ 963612 w 1517530"/>
              <a:gd name="connsiteY2" fmla="*/ 2179638 h 2295151"/>
              <a:gd name="connsiteX3" fmla="*/ 0 w 1517530"/>
              <a:gd name="connsiteY3" fmla="*/ 2217738 h 2295151"/>
              <a:gd name="connsiteX0" fmla="*/ 1126332 w 1528573"/>
              <a:gd name="connsiteY0" fmla="*/ 0 h 2295151"/>
              <a:gd name="connsiteX1" fmla="*/ 1517650 w 1528573"/>
              <a:gd name="connsiteY1" fmla="*/ 1273175 h 2295151"/>
              <a:gd name="connsiteX2" fmla="*/ 963612 w 1528573"/>
              <a:gd name="connsiteY2" fmla="*/ 2179638 h 2295151"/>
              <a:gd name="connsiteX3" fmla="*/ 0 w 1528573"/>
              <a:gd name="connsiteY3" fmla="*/ 2217738 h 2295151"/>
              <a:gd name="connsiteX0" fmla="*/ 1126332 w 1545607"/>
              <a:gd name="connsiteY0" fmla="*/ 0 h 2295151"/>
              <a:gd name="connsiteX1" fmla="*/ 1536700 w 1545607"/>
              <a:gd name="connsiteY1" fmla="*/ 1266825 h 2295151"/>
              <a:gd name="connsiteX2" fmla="*/ 963612 w 1545607"/>
              <a:gd name="connsiteY2" fmla="*/ 2179638 h 2295151"/>
              <a:gd name="connsiteX3" fmla="*/ 0 w 1545607"/>
              <a:gd name="connsiteY3" fmla="*/ 2217738 h 2295151"/>
              <a:gd name="connsiteX0" fmla="*/ 1126332 w 1545607"/>
              <a:gd name="connsiteY0" fmla="*/ 0 h 2295151"/>
              <a:gd name="connsiteX1" fmla="*/ 1536700 w 1545607"/>
              <a:gd name="connsiteY1" fmla="*/ 1266825 h 2295151"/>
              <a:gd name="connsiteX2" fmla="*/ 963612 w 1545607"/>
              <a:gd name="connsiteY2" fmla="*/ 2179638 h 2295151"/>
              <a:gd name="connsiteX3" fmla="*/ 0 w 1545607"/>
              <a:gd name="connsiteY3" fmla="*/ 2217738 h 2295151"/>
              <a:gd name="connsiteX0" fmla="*/ 872332 w 1291607"/>
              <a:gd name="connsiteY0" fmla="*/ 0 h 2357853"/>
              <a:gd name="connsiteX1" fmla="*/ 1282700 w 1291607"/>
              <a:gd name="connsiteY1" fmla="*/ 1266825 h 2357853"/>
              <a:gd name="connsiteX2" fmla="*/ 709612 w 1291607"/>
              <a:gd name="connsiteY2" fmla="*/ 2179638 h 2357853"/>
              <a:gd name="connsiteX3" fmla="*/ 0 w 1291607"/>
              <a:gd name="connsiteY3" fmla="*/ 2312988 h 2357853"/>
              <a:gd name="connsiteX0" fmla="*/ 872332 w 1283193"/>
              <a:gd name="connsiteY0" fmla="*/ 0 h 2355096"/>
              <a:gd name="connsiteX1" fmla="*/ 1282700 w 1283193"/>
              <a:gd name="connsiteY1" fmla="*/ 1266825 h 2355096"/>
              <a:gd name="connsiteX2" fmla="*/ 862012 w 1283193"/>
              <a:gd name="connsiteY2" fmla="*/ 2166938 h 2355096"/>
              <a:gd name="connsiteX3" fmla="*/ 0 w 1283193"/>
              <a:gd name="connsiteY3" fmla="*/ 2312988 h 2355096"/>
              <a:gd name="connsiteX0" fmla="*/ 872332 w 1333557"/>
              <a:gd name="connsiteY0" fmla="*/ 0 h 2355096"/>
              <a:gd name="connsiteX1" fmla="*/ 1333500 w 1333557"/>
              <a:gd name="connsiteY1" fmla="*/ 1266825 h 2355096"/>
              <a:gd name="connsiteX2" fmla="*/ 862012 w 1333557"/>
              <a:gd name="connsiteY2" fmla="*/ 2166938 h 2355096"/>
              <a:gd name="connsiteX3" fmla="*/ 0 w 1333557"/>
              <a:gd name="connsiteY3" fmla="*/ 2312988 h 2355096"/>
              <a:gd name="connsiteX0" fmla="*/ 872332 w 1333557"/>
              <a:gd name="connsiteY0" fmla="*/ 0 h 2383084"/>
              <a:gd name="connsiteX1" fmla="*/ 1333500 w 1333557"/>
              <a:gd name="connsiteY1" fmla="*/ 1266825 h 2383084"/>
              <a:gd name="connsiteX2" fmla="*/ 862012 w 1333557"/>
              <a:gd name="connsiteY2" fmla="*/ 2166938 h 2383084"/>
              <a:gd name="connsiteX3" fmla="*/ 0 w 1333557"/>
              <a:gd name="connsiteY3" fmla="*/ 2312988 h 2383084"/>
              <a:gd name="connsiteX0" fmla="*/ 872332 w 1383359"/>
              <a:gd name="connsiteY0" fmla="*/ 0 h 2312988"/>
              <a:gd name="connsiteX1" fmla="*/ 1333500 w 1383359"/>
              <a:gd name="connsiteY1" fmla="*/ 1266825 h 2312988"/>
              <a:gd name="connsiteX2" fmla="*/ 0 w 1383359"/>
              <a:gd name="connsiteY2" fmla="*/ 2312988 h 2312988"/>
              <a:gd name="connsiteX0" fmla="*/ 872332 w 1383359"/>
              <a:gd name="connsiteY0" fmla="*/ 0 h 2380615"/>
              <a:gd name="connsiteX1" fmla="*/ 1333500 w 1383359"/>
              <a:gd name="connsiteY1" fmla="*/ 1266825 h 2380615"/>
              <a:gd name="connsiteX2" fmla="*/ 0 w 1383359"/>
              <a:gd name="connsiteY2" fmla="*/ 2312988 h 2380615"/>
              <a:gd name="connsiteX0" fmla="*/ 872332 w 1422366"/>
              <a:gd name="connsiteY0" fmla="*/ 0 h 2397972"/>
              <a:gd name="connsiteX1" fmla="*/ 1377950 w 1422366"/>
              <a:gd name="connsiteY1" fmla="*/ 1527175 h 2397972"/>
              <a:gd name="connsiteX2" fmla="*/ 0 w 1422366"/>
              <a:gd name="connsiteY2" fmla="*/ 2312988 h 2397972"/>
              <a:gd name="connsiteX0" fmla="*/ 872332 w 1405499"/>
              <a:gd name="connsiteY0" fmla="*/ 0 h 2398967"/>
              <a:gd name="connsiteX1" fmla="*/ 1377950 w 1405499"/>
              <a:gd name="connsiteY1" fmla="*/ 1527175 h 2398967"/>
              <a:gd name="connsiteX2" fmla="*/ 0 w 1405499"/>
              <a:gd name="connsiteY2" fmla="*/ 2312988 h 2398967"/>
              <a:gd name="connsiteX0" fmla="*/ 872332 w 1405499"/>
              <a:gd name="connsiteY0" fmla="*/ 0 h 2376564"/>
              <a:gd name="connsiteX1" fmla="*/ 1377950 w 1405499"/>
              <a:gd name="connsiteY1" fmla="*/ 1527175 h 2376564"/>
              <a:gd name="connsiteX2" fmla="*/ 0 w 1405499"/>
              <a:gd name="connsiteY2" fmla="*/ 2312988 h 2376564"/>
              <a:gd name="connsiteX0" fmla="*/ 821532 w 1401600"/>
              <a:gd name="connsiteY0" fmla="*/ 0 h 2446414"/>
              <a:gd name="connsiteX1" fmla="*/ 1377950 w 1401600"/>
              <a:gd name="connsiteY1" fmla="*/ 1597025 h 2446414"/>
              <a:gd name="connsiteX2" fmla="*/ 0 w 1401600"/>
              <a:gd name="connsiteY2" fmla="*/ 2382838 h 2446414"/>
              <a:gd name="connsiteX0" fmla="*/ 821532 w 1410384"/>
              <a:gd name="connsiteY0" fmla="*/ 0 h 2446414"/>
              <a:gd name="connsiteX1" fmla="*/ 1377950 w 1410384"/>
              <a:gd name="connsiteY1" fmla="*/ 1597025 h 2446414"/>
              <a:gd name="connsiteX2" fmla="*/ 0 w 1410384"/>
              <a:gd name="connsiteY2" fmla="*/ 2382838 h 244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0384" h="2446414">
                <a:moveTo>
                  <a:pt x="821532" y="0"/>
                </a:moveTo>
                <a:cubicBezTo>
                  <a:pt x="1357842" y="482336"/>
                  <a:pt x="1478889" y="1198827"/>
                  <a:pt x="1377950" y="1597025"/>
                </a:cubicBezTo>
                <a:cubicBezTo>
                  <a:pt x="1277011" y="1995223"/>
                  <a:pt x="969962" y="2653838"/>
                  <a:pt x="0" y="2382838"/>
                </a:cubicBezTo>
              </a:path>
            </a:pathLst>
          </a:custGeom>
          <a:noFill/>
          <a:ln w="19050" cap="rnd">
            <a:solidFill>
              <a:srgbClr val="33CCFF"/>
            </a:solidFill>
            <a:prstDash val="sysDash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601788" y="2687096"/>
            <a:ext cx="7777161" cy="973667"/>
            <a:chOff x="1601788" y="2687096"/>
            <a:chExt cx="7777161" cy="973667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788" y="2687096"/>
              <a:ext cx="7777161" cy="973667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2430029" y="2736232"/>
              <a:ext cx="576000" cy="576000"/>
              <a:chOff x="2502101" y="2700240"/>
              <a:chExt cx="576000" cy="576000"/>
            </a:xfrm>
          </p:grpSpPr>
          <p:sp>
            <p:nvSpPr>
              <p:cNvPr id="4" name="타원 3"/>
              <p:cNvSpPr/>
              <p:nvPr/>
            </p:nvSpPr>
            <p:spPr>
              <a:xfrm>
                <a:off x="2502101" y="2700240"/>
                <a:ext cx="576000" cy="576000"/>
              </a:xfrm>
              <a:prstGeom prst="ellipse">
                <a:avLst/>
              </a:prstGeom>
              <a:noFill/>
              <a:ln w="19050" cap="rnd">
                <a:solidFill>
                  <a:srgbClr val="33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타원 5"/>
              <p:cNvSpPr/>
              <p:nvPr/>
            </p:nvSpPr>
            <p:spPr>
              <a:xfrm>
                <a:off x="2898101" y="2700240"/>
                <a:ext cx="180000" cy="180000"/>
              </a:xfrm>
              <a:prstGeom prst="ellipse">
                <a:avLst/>
              </a:prstGeom>
              <a:solidFill>
                <a:srgbClr val="33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00" b="1" dirty="0"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1</a:t>
                </a:r>
                <a:endParaRPr lang="ko-KR" altLang="en-US" sz="700" b="1" dirty="0">
                  <a:latin typeface="나눔바른펜" panose="020B0503000000000000" pitchFamily="50" charset="-127"/>
                  <a:ea typeface="나눔바른펜" panose="020B0503000000000000" pitchFamily="50" charset="-127"/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7506625" y="2994314"/>
              <a:ext cx="576000" cy="576000"/>
              <a:chOff x="2502101" y="2700240"/>
              <a:chExt cx="576000" cy="576000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2502101" y="2700240"/>
                <a:ext cx="576000" cy="576000"/>
              </a:xfrm>
              <a:prstGeom prst="ellipse">
                <a:avLst/>
              </a:prstGeom>
              <a:noFill/>
              <a:ln w="19050" cap="rnd">
                <a:solidFill>
                  <a:srgbClr val="33CC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2898101" y="2700240"/>
                <a:ext cx="180000" cy="180000"/>
              </a:xfrm>
              <a:prstGeom prst="ellipse">
                <a:avLst/>
              </a:prstGeom>
              <a:solidFill>
                <a:srgbClr val="33CC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00" b="1" dirty="0"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2</a:t>
                </a:r>
                <a:endParaRPr lang="ko-KR" altLang="en-US" sz="700" b="1" dirty="0">
                  <a:latin typeface="나눔바른펜" panose="020B0503000000000000" pitchFamily="50" charset="-127"/>
                  <a:ea typeface="나눔바른펜" panose="020B0503000000000000" pitchFamily="50" charset="-127"/>
                </a:endParaRP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9624" y="2125726"/>
            <a:ext cx="9361489" cy="3293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dirty="0"/>
              <a:t>먼저 파워포인트에서 슬라이드 크기를 </a:t>
            </a:r>
            <a:r>
              <a:rPr lang="ko-KR" altLang="en-US"/>
              <a:t>바꿔야 합니다</a:t>
            </a:r>
            <a:r>
              <a:rPr lang="en-US" altLang="ko-KR" dirty="0"/>
              <a:t>. </a:t>
            </a:r>
            <a:r>
              <a:rPr lang="ko-KR" altLang="en-US" dirty="0"/>
              <a:t>슬라이드 크기를 바꾸는 </a:t>
            </a:r>
            <a:r>
              <a:rPr lang="ko-KR" altLang="en-US"/>
              <a:t>방법부터 알아보겠습니다</a:t>
            </a:r>
            <a:r>
              <a:rPr lang="en-US" altLang="ko-KR"/>
              <a:t>.</a:t>
            </a:r>
            <a:endParaRPr lang="en-US" altLang="ko-KR" dirty="0"/>
          </a:p>
        </p:txBody>
      </p:sp>
      <p:sp>
        <p:nvSpPr>
          <p:cNvPr id="17" name="TextBox 16"/>
          <p:cNvSpPr txBox="1"/>
          <p:nvPr/>
        </p:nvSpPr>
        <p:spPr>
          <a:xfrm>
            <a:off x="3978275" y="6803259"/>
            <a:ext cx="3024188" cy="4919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latinLnBrk="0">
              <a:lnSpc>
                <a:spcPct val="110000"/>
              </a:lnSpc>
              <a:spcAft>
                <a:spcPts val="1200"/>
              </a:spcAft>
            </a:pP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기본값은 종횡비가 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16:9</a:t>
            </a: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인 화면을 위한 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‘</a:t>
            </a: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와이드스크린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’</a:t>
            </a:r>
            <a:r>
              <a:rPr lang="ko-KR" altLang="en-US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12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en-US" altLang="ko-KR" sz="1600" spc="-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068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2361" y="3540736"/>
            <a:ext cx="4608512" cy="29991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68288" indent="-268288" latinLnBrk="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파워포인트에서 슬라이드 크기를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A4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용지로 선택하면 슬라이드 크기는 </a:t>
            </a:r>
            <a:r>
              <a:rPr lang="en-US" altLang="ko-KR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A4 </a:t>
            </a:r>
            <a:r>
              <a:rPr lang="ko-KR" altLang="en-US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사이즈가 아닌 너비 </a:t>
            </a:r>
            <a:r>
              <a:rPr lang="en-US" altLang="ko-KR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27.517 ㎝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세로 </a:t>
            </a:r>
            <a:r>
              <a:rPr lang="en-US" altLang="ko-KR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19.05 ㎝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로 지정됩니다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 A4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사이즈는 너비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29.7 ㎝,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높이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21 ㎝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입니다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  <a:p>
            <a: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29.7 ㎝ – 27.517 ㎝ = 2.183 ㎝</a:t>
            </a:r>
          </a:p>
          <a:p>
            <a:pPr marL="880842" lvl="1" indent="-342900" latinLnBrk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21 ㎝ – 19.05 ㎝ = 1.95 ㎝</a:t>
            </a:r>
          </a:p>
          <a:p>
            <a:pPr marL="268288" indent="-268288" latinLnBrk="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이대로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A4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용지에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1:1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사이즈로 인쇄하면 </a:t>
            </a:r>
            <a:r>
              <a:rPr lang="ko-KR" altLang="en-US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사방으로 약 </a:t>
            </a:r>
            <a:r>
              <a:rPr lang="en-US" altLang="ko-KR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 ㎝</a:t>
            </a:r>
            <a:r>
              <a:rPr lang="ko-KR" altLang="en-US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의 여백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 생기게 됩니다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  <a:p>
            <a:pPr marL="268288" indent="-268288" latinLnBrk="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대부분의 프린터는 용지 가장자리의 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4~5 ㎜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영역은 인쇄할 수 없는 제약사항이 있습니다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 부분을 </a:t>
            </a:r>
            <a:r>
              <a:rPr lang="ko-KR" altLang="en-US" sz="1400" spc="-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프린터 마진</a:t>
            </a:r>
            <a:r>
              <a:rPr lang="en-US" altLang="ko-KR" sz="1400" spc="-5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Printer Margin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이라고 하는데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규격용지를 사용하는 대부분의 인쇄 환경을 고려해서 마진 영역을 넉넉하게 설정합니다</a:t>
            </a:r>
            <a:r>
              <a:rPr lang="en-US" altLang="ko-KR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r>
              <a:rPr lang="ko-KR" altLang="en-US" sz="14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endParaRPr lang="en-US" altLang="ko-KR" sz="1800" spc="-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슬라이드 크기를 </a:t>
            </a:r>
            <a:r>
              <a:rPr lang="en-US" altLang="ko-KR" dirty="0"/>
              <a:t>A4 </a:t>
            </a:r>
            <a:r>
              <a:rPr lang="ko-KR" altLang="en-US" dirty="0"/>
              <a:t>용지로 바꿔 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1601788" y="3714044"/>
            <a:ext cx="3024189" cy="2578159"/>
            <a:chOff x="1601788" y="4644380"/>
            <a:chExt cx="3024189" cy="257815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788" y="4644380"/>
              <a:ext cx="3024189" cy="206876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601788" y="6730609"/>
              <a:ext cx="3024189" cy="4919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latinLnBrk="0">
                <a:lnSpc>
                  <a:spcPct val="110000"/>
                </a:lnSpc>
                <a:spcAft>
                  <a:spcPts val="600"/>
                </a:spcAft>
              </a:pPr>
              <a:r>
                <a:rPr lang="ko-KR" altLang="en-US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슬라이드 크기를 </a:t>
              </a:r>
              <a:r>
                <a:rPr lang="en-US" altLang="ko-KR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' A4 </a:t>
              </a:r>
              <a:r>
                <a:rPr lang="ko-KR" altLang="en-US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용지</a:t>
              </a:r>
              <a:r>
                <a:rPr lang="en-US" altLang="ko-KR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'</a:t>
              </a:r>
              <a:r>
                <a:rPr lang="ko-KR" altLang="en-US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로 선택하면 </a:t>
              </a:r>
              <a:r>
                <a:rPr lang="en-US" altLang="ko-KR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A4 </a:t>
              </a:r>
              <a:r>
                <a:rPr lang="ko-KR" altLang="en-US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용지보다 작은 사이즈로 지정됩니다</a:t>
              </a:r>
              <a:r>
                <a:rPr lang="en-US" altLang="ko-KR" sz="12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.</a:t>
              </a:r>
              <a:endParaRPr lang="en-US" altLang="ko-KR" sz="16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09624" y="2125726"/>
            <a:ext cx="9361489" cy="3293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dirty="0"/>
              <a:t>파워포인트의 슬라이드 </a:t>
            </a:r>
            <a:r>
              <a:rPr lang="ko-KR" altLang="en-US"/>
              <a:t>크기를 </a:t>
            </a:r>
            <a:r>
              <a:rPr lang="en-US" altLang="ko-KR" dirty="0"/>
              <a:t>A4 </a:t>
            </a:r>
            <a:r>
              <a:rPr lang="ko-KR" altLang="en-US" dirty="0"/>
              <a:t>용지로 변경했을 때 지정되는 슬라이드 </a:t>
            </a:r>
            <a:r>
              <a:rPr lang="ko-KR" altLang="en-US"/>
              <a:t>사이즈는 </a:t>
            </a:r>
            <a:r>
              <a:rPr lang="en-US" altLang="ko-KR" dirty="0"/>
              <a:t>A4</a:t>
            </a:r>
            <a:r>
              <a:rPr lang="ko-KR" altLang="en-US"/>
              <a:t>가 아닙니다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63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54763" y="3539100"/>
            <a:ext cx="3024187" cy="23391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인쇄용이 아닌 </a:t>
            </a:r>
            <a:r>
              <a:rPr lang="ko-KR" altLang="en-US" sz="1100" spc="-7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화면용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어플리케이션이기 때문에 픽셀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또는 포인트 단위를 기준으로 합니다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 </a:t>
            </a:r>
          </a:p>
          <a:p>
            <a:pPr latinLnBrk="0">
              <a:lnSpc>
                <a:spcPct val="110000"/>
              </a:lnSpc>
              <a:spcAft>
                <a:spcPts val="600"/>
              </a:spcAft>
            </a:pP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‘A4 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용지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’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의 슬라이드 사이즈에 모니터 해상도의 화소 밀도인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72 PPI</a:t>
            </a:r>
            <a:r>
              <a:rPr lang="en-US" altLang="ko-KR" sz="1100" spc="-7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Pixel Per Inch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를 대입해 계산해보면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endParaRPr lang="en-US" altLang="ko-KR" sz="1100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177800" indent="-177800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너비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29.7 ㎝ ÷ 2.54 ㎝/inch × 72 pixel/inch ≒ </a:t>
            </a:r>
            <a:r>
              <a:rPr lang="en-US" altLang="ko-KR" sz="11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780 pixel</a:t>
            </a:r>
          </a:p>
          <a:p>
            <a:pPr marL="177800" indent="-177800" latinLnBrk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높이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19.05 ㎝ ÷ 2.54 ㎝/inch × 72 pixel/inch = </a:t>
            </a:r>
            <a:r>
              <a:rPr lang="en-US" altLang="ko-KR" sz="11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540 pixel</a:t>
            </a:r>
          </a:p>
          <a:p>
            <a:pPr latinLnBrk="0">
              <a:lnSpc>
                <a:spcPct val="110000"/>
              </a:lnSpc>
              <a:spcAft>
                <a:spcPts val="600"/>
              </a:spcAft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기본값인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‘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와이드스크린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’</a:t>
            </a: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을 슬라이드 크기로 계산해봐도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</a:p>
          <a:p>
            <a:pPr marL="171450" indent="-171450" latinLnBrk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너비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33.867 ㎝ ÷ 2.54 ㎝/inch × 72 pixel/inch ≒ </a:t>
            </a:r>
            <a:r>
              <a:rPr lang="en-US" altLang="ko-KR" sz="11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960 pixel</a:t>
            </a:r>
            <a:endParaRPr lang="en-US" altLang="ko-KR" sz="1100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171450" indent="-171450" latinLnBrk="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높이 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19.05 ㎝ ÷ 2.54 ㎝/inch × 72 pixel/inch = </a:t>
            </a:r>
            <a:r>
              <a:rPr lang="en-US" altLang="ko-KR" sz="1100" spc="-7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540 pixel</a:t>
            </a:r>
          </a:p>
          <a:p>
            <a:pPr latinLnBrk="0">
              <a:lnSpc>
                <a:spcPct val="110000"/>
              </a:lnSpc>
              <a:spcAft>
                <a:spcPts val="600"/>
              </a:spcAft>
            </a:pPr>
            <a:r>
              <a:rPr lang="ko-KR" altLang="en-US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픽셀 단위를 대입해 보면 얼추 맞아 떨어지는 것을 알 수 있습니다</a:t>
            </a:r>
            <a:r>
              <a:rPr lang="en-US" altLang="ko-KR" sz="11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1440594" y="3420244"/>
            <a:ext cx="3329695" cy="2576814"/>
            <a:chOff x="6390050" y="1687495"/>
            <a:chExt cx="3329695" cy="2576814"/>
          </a:xfrm>
        </p:grpSpPr>
        <p:grpSp>
          <p:nvGrpSpPr>
            <p:cNvPr id="13" name="그룹 12"/>
            <p:cNvGrpSpPr/>
            <p:nvPr/>
          </p:nvGrpSpPr>
          <p:grpSpPr>
            <a:xfrm>
              <a:off x="6830457" y="2118094"/>
              <a:ext cx="2438956" cy="1724514"/>
              <a:chOff x="6830457" y="2118094"/>
              <a:chExt cx="2438956" cy="1724514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6830457" y="2118094"/>
                <a:ext cx="2438956" cy="1724514"/>
              </a:xfrm>
              <a:prstGeom prst="rect">
                <a:avLst/>
              </a:prstGeom>
              <a:solidFill>
                <a:schemeClr val="bg1"/>
              </a:solidFill>
              <a:ln w="9525" cap="rnd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6920789" y="2196108"/>
                <a:ext cx="2258293" cy="1568487"/>
              </a:xfrm>
              <a:prstGeom prst="rect">
                <a:avLst/>
              </a:prstGeom>
              <a:solidFill>
                <a:srgbClr val="FFC000"/>
              </a:solidFill>
              <a:ln w="9525" cap="rnd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9" name="직선 연결선 8"/>
            <p:cNvCxnSpPr/>
            <p:nvPr/>
          </p:nvCxnSpPr>
          <p:spPr>
            <a:xfrm>
              <a:off x="6390050" y="2118093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6390050" y="3842608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>
              <a:cxnSpLocks/>
            </p:cNvCxnSpPr>
            <p:nvPr/>
          </p:nvCxnSpPr>
          <p:spPr>
            <a:xfrm>
              <a:off x="6570050" y="3122608"/>
              <a:ext cx="0" cy="720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cxnSpLocks/>
            </p:cNvCxnSpPr>
            <p:nvPr/>
          </p:nvCxnSpPr>
          <p:spPr>
            <a:xfrm>
              <a:off x="6570050" y="2118093"/>
              <a:ext cx="0" cy="720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/>
            <p:cNvSpPr/>
            <p:nvPr/>
          </p:nvSpPr>
          <p:spPr>
            <a:xfrm>
              <a:off x="6399491" y="2873578"/>
              <a:ext cx="3411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210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 rot="5400000">
              <a:off x="9089413" y="1867495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5400000">
              <a:off x="6650457" y="1867495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>
              <a:cxnSpLocks/>
              <a:stCxn id="23" idx="1"/>
            </p:cNvCxnSpPr>
            <p:nvPr/>
          </p:nvCxnSpPr>
          <p:spPr>
            <a:xfrm flipH="1">
              <a:off x="6830458" y="1861661"/>
              <a:ext cx="1005484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>
              <a:cxnSpLocks/>
              <a:endCxn id="23" idx="3"/>
            </p:cNvCxnSpPr>
            <p:nvPr/>
          </p:nvCxnSpPr>
          <p:spPr>
            <a:xfrm flipH="1">
              <a:off x="8188282" y="1861661"/>
              <a:ext cx="108113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직사각형 22"/>
            <p:cNvSpPr/>
            <p:nvPr/>
          </p:nvSpPr>
          <p:spPr>
            <a:xfrm>
              <a:off x="7835942" y="1723161"/>
              <a:ext cx="3523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297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 rot="5400000">
              <a:off x="8982777" y="4084309"/>
              <a:ext cx="3600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rot="5400000">
              <a:off x="6750529" y="4084309"/>
              <a:ext cx="3600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>
              <a:cxnSpLocks/>
            </p:cNvCxnSpPr>
            <p:nvPr/>
          </p:nvCxnSpPr>
          <p:spPr>
            <a:xfrm flipH="1" flipV="1">
              <a:off x="6930530" y="4081392"/>
              <a:ext cx="905412" cy="0"/>
            </a:xfrm>
            <a:prstGeom prst="line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>
              <a:cxnSpLocks/>
            </p:cNvCxnSpPr>
            <p:nvPr/>
          </p:nvCxnSpPr>
          <p:spPr>
            <a:xfrm flipH="1">
              <a:off x="8279973" y="4081392"/>
              <a:ext cx="882813" cy="0"/>
            </a:xfrm>
            <a:prstGeom prst="line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/>
            <p:cNvSpPr/>
            <p:nvPr/>
          </p:nvSpPr>
          <p:spPr>
            <a:xfrm>
              <a:off x="7882588" y="3939975"/>
              <a:ext cx="3507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FFC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275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FFC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9359745" y="2206265"/>
              <a:ext cx="3600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9359745" y="3754437"/>
              <a:ext cx="3600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>
              <a:cxnSpLocks/>
            </p:cNvCxnSpPr>
            <p:nvPr/>
          </p:nvCxnSpPr>
          <p:spPr>
            <a:xfrm>
              <a:off x="9539745" y="3122608"/>
              <a:ext cx="0" cy="631829"/>
            </a:xfrm>
            <a:prstGeom prst="line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>
              <a:cxnSpLocks/>
            </p:cNvCxnSpPr>
            <p:nvPr/>
          </p:nvCxnSpPr>
          <p:spPr>
            <a:xfrm>
              <a:off x="9539745" y="2206265"/>
              <a:ext cx="0" cy="631828"/>
            </a:xfrm>
            <a:prstGeom prst="line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/>
            <p:cNvSpPr/>
            <p:nvPr/>
          </p:nvSpPr>
          <p:spPr>
            <a:xfrm>
              <a:off x="9369186" y="2873578"/>
              <a:ext cx="3379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FFC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190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FFC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수치가 수상하다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09624" y="2125726"/>
            <a:ext cx="9361489" cy="3293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600"/>
              </a:spcAft>
            </a:pPr>
            <a:r>
              <a:rPr lang="ko-KR" altLang="en-US" sz="14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파워포인트는 왜 이렇게 미터 또는 인치 단위로도 딱 떨어지지 않는 수치를 쓰는 걸까요</a:t>
            </a:r>
            <a:r>
              <a:rPr lang="en-US" altLang="ko-KR" sz="1400" spc="-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0616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341138" y="3337927"/>
            <a:ext cx="4289401" cy="3939066"/>
            <a:chOff x="3341138" y="3337927"/>
            <a:chExt cx="4289401" cy="3939066"/>
          </a:xfrm>
        </p:grpSpPr>
        <p:sp>
          <p:nvSpPr>
            <p:cNvPr id="40" name="직사각형 39"/>
            <p:cNvSpPr>
              <a:spLocks noChangeAspect="1"/>
            </p:cNvSpPr>
            <p:nvPr/>
          </p:nvSpPr>
          <p:spPr>
            <a:xfrm rot="5400000">
              <a:off x="4295873" y="3704621"/>
              <a:ext cx="2390104" cy="3312000"/>
            </a:xfrm>
            <a:prstGeom prst="rect">
              <a:avLst/>
            </a:prstGeom>
            <a:solidFill>
              <a:srgbClr val="E6007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직사각형 31"/>
            <p:cNvSpPr>
              <a:spLocks noChangeAspect="1"/>
            </p:cNvSpPr>
            <p:nvPr/>
          </p:nvSpPr>
          <p:spPr>
            <a:xfrm rot="5400000">
              <a:off x="4437011" y="3851190"/>
              <a:ext cx="2106790" cy="3024262"/>
            </a:xfrm>
            <a:prstGeom prst="rect">
              <a:avLst/>
            </a:prstGeom>
            <a:solidFill>
              <a:srgbClr val="82D0F5"/>
            </a:solidFill>
            <a:ln w="15875" cap="rnd"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>
              <a:spLocks noChangeAspect="1"/>
            </p:cNvSpPr>
            <p:nvPr/>
          </p:nvSpPr>
          <p:spPr>
            <a:xfrm rot="5400000">
              <a:off x="4593469" y="3995321"/>
              <a:ext cx="1824000" cy="273600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직선 연결선 22"/>
            <p:cNvCxnSpPr/>
            <p:nvPr/>
          </p:nvCxnSpPr>
          <p:spPr>
            <a:xfrm rot="5400000">
              <a:off x="6732463" y="6786588"/>
              <a:ext cx="54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rot="5400000">
              <a:off x="6588463" y="6786588"/>
              <a:ext cx="54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>
              <a:cxnSpLocks/>
            </p:cNvCxnSpPr>
            <p:nvPr/>
          </p:nvCxnSpPr>
          <p:spPr>
            <a:xfrm flipH="1" flipV="1">
              <a:off x="7011343" y="6876588"/>
              <a:ext cx="18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>
              <a:cxnSpLocks/>
            </p:cNvCxnSpPr>
            <p:nvPr/>
          </p:nvCxnSpPr>
          <p:spPr>
            <a:xfrm flipH="1">
              <a:off x="6661413" y="6876588"/>
              <a:ext cx="18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6718563" y="7080657"/>
              <a:ext cx="519373" cy="196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 ~ 4 ㎜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 rot="5400000">
              <a:off x="3483113" y="3697927"/>
              <a:ext cx="720000" cy="0"/>
            </a:xfrm>
            <a:prstGeom prst="line">
              <a:avLst/>
            </a:prstGeom>
            <a:ln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rot="5400000">
              <a:off x="6786925" y="3697927"/>
              <a:ext cx="720000" cy="0"/>
            </a:xfrm>
            <a:prstGeom prst="line">
              <a:avLst/>
            </a:prstGeom>
            <a:ln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>
              <a:cxnSpLocks/>
              <a:stCxn id="36" idx="1"/>
            </p:cNvCxnSpPr>
            <p:nvPr/>
          </p:nvCxnSpPr>
          <p:spPr>
            <a:xfrm flipH="1">
              <a:off x="3843113" y="3478163"/>
              <a:ext cx="1484514" cy="0"/>
            </a:xfrm>
            <a:prstGeom prst="line">
              <a:avLst/>
            </a:prstGeom>
            <a:ln>
              <a:solidFill>
                <a:srgbClr val="E6007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>
              <a:cxnSpLocks/>
              <a:endCxn id="36" idx="3"/>
            </p:cNvCxnSpPr>
            <p:nvPr/>
          </p:nvCxnSpPr>
          <p:spPr>
            <a:xfrm flipH="1">
              <a:off x="5662334" y="3478163"/>
              <a:ext cx="1484591" cy="0"/>
            </a:xfrm>
            <a:prstGeom prst="line">
              <a:avLst/>
            </a:prstGeom>
            <a:ln>
              <a:solidFill>
                <a:srgbClr val="E6007E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직사각형 35"/>
            <p:cNvSpPr/>
            <p:nvPr/>
          </p:nvSpPr>
          <p:spPr>
            <a:xfrm>
              <a:off x="5327627" y="3339663"/>
              <a:ext cx="3347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E6007E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315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E6007E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rgbClr val="E6007E"/>
                </a:solidFill>
              </a:endParaRPr>
            </a:p>
          </p:txBody>
        </p:sp>
        <p:cxnSp>
          <p:nvCxnSpPr>
            <p:cNvPr id="37" name="직선 연결선 36"/>
            <p:cNvCxnSpPr/>
            <p:nvPr/>
          </p:nvCxnSpPr>
          <p:spPr>
            <a:xfrm>
              <a:off x="7270539" y="4168269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7270539" y="6558373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>
              <a:cxnSpLocks/>
              <a:stCxn id="47" idx="2"/>
            </p:cNvCxnSpPr>
            <p:nvPr/>
          </p:nvCxnSpPr>
          <p:spPr>
            <a:xfrm>
              <a:off x="7450540" y="5501821"/>
              <a:ext cx="0" cy="10565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>
              <a:cxnSpLocks/>
              <a:endCxn id="47" idx="0"/>
            </p:cNvCxnSpPr>
            <p:nvPr/>
          </p:nvCxnSpPr>
          <p:spPr>
            <a:xfrm>
              <a:off x="7450540" y="4168269"/>
              <a:ext cx="0" cy="10565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직사각형 46"/>
            <p:cNvSpPr/>
            <p:nvPr/>
          </p:nvSpPr>
          <p:spPr>
            <a:xfrm>
              <a:off x="7279980" y="5224822"/>
              <a:ext cx="3411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210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3341138" y="4168269"/>
              <a:ext cx="360000" cy="0"/>
            </a:xfrm>
            <a:prstGeom prst="line">
              <a:avLst/>
            </a:prstGeom>
            <a:ln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3341138" y="6558373"/>
              <a:ext cx="360000" cy="0"/>
            </a:xfrm>
            <a:prstGeom prst="line">
              <a:avLst/>
            </a:prstGeom>
            <a:ln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>
              <a:cxnSpLocks/>
              <a:stCxn id="54" idx="2"/>
            </p:cNvCxnSpPr>
            <p:nvPr/>
          </p:nvCxnSpPr>
          <p:spPr>
            <a:xfrm>
              <a:off x="3521138" y="5503138"/>
              <a:ext cx="0" cy="1052535"/>
            </a:xfrm>
            <a:prstGeom prst="line">
              <a:avLst/>
            </a:prstGeom>
            <a:ln>
              <a:solidFill>
                <a:srgbClr val="E6007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>
              <a:cxnSpLocks/>
              <a:endCxn id="54" idx="0"/>
            </p:cNvCxnSpPr>
            <p:nvPr/>
          </p:nvCxnSpPr>
          <p:spPr>
            <a:xfrm>
              <a:off x="3521138" y="4165569"/>
              <a:ext cx="0" cy="1060570"/>
            </a:xfrm>
            <a:prstGeom prst="line">
              <a:avLst/>
            </a:prstGeom>
            <a:ln>
              <a:solidFill>
                <a:srgbClr val="E6007E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/>
            <p:cNvSpPr/>
            <p:nvPr/>
          </p:nvSpPr>
          <p:spPr>
            <a:xfrm>
              <a:off x="3349777" y="5226139"/>
              <a:ext cx="3427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E6007E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218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rgbClr val="E6007E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rgbClr val="E6007E"/>
                </a:solidFill>
              </a:endParaRPr>
            </a:p>
          </p:txBody>
        </p:sp>
        <p:cxnSp>
          <p:nvCxnSpPr>
            <p:cNvPr id="55" name="직선 연결선 54"/>
            <p:cNvCxnSpPr/>
            <p:nvPr/>
          </p:nvCxnSpPr>
          <p:spPr>
            <a:xfrm rot="5400000">
              <a:off x="6822463" y="3880441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rot="5400000">
              <a:off x="3798275" y="3880441"/>
              <a:ext cx="36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>
              <a:cxnSpLocks/>
              <a:stCxn id="59" idx="1"/>
            </p:cNvCxnSpPr>
            <p:nvPr/>
          </p:nvCxnSpPr>
          <p:spPr>
            <a:xfrm flipH="1">
              <a:off x="3978275" y="3875273"/>
              <a:ext cx="1336718" cy="583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>
              <a:cxnSpLocks/>
              <a:endCxn id="59" idx="3"/>
            </p:cNvCxnSpPr>
            <p:nvPr/>
          </p:nvCxnSpPr>
          <p:spPr>
            <a:xfrm flipH="1" flipV="1">
              <a:off x="5667333" y="3875273"/>
              <a:ext cx="1335130" cy="583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직사각형 58"/>
            <p:cNvSpPr/>
            <p:nvPr/>
          </p:nvSpPr>
          <p:spPr>
            <a:xfrm>
              <a:off x="5314993" y="3736773"/>
              <a:ext cx="3523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297 </a:t>
              </a:r>
            </a:p>
            <a:p>
              <a:pPr algn="ctr">
                <a:lnSpc>
                  <a:spcPct val="60000"/>
                </a:lnSpc>
              </a:pPr>
              <a:r>
                <a:rPr lang="en-US" altLang="ko-KR" sz="1000" spc="-70" dirty="0">
                  <a:solidFill>
                    <a:schemeClr val="bg1">
                      <a:lumMod val="75000"/>
                    </a:schemeClr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㎜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138" y="4208220"/>
              <a:ext cx="219574" cy="190682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381139" y="6327740"/>
              <a:ext cx="219574" cy="190682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74228" y="5265281"/>
              <a:ext cx="219574" cy="190682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01328" y="5265280"/>
              <a:ext cx="219574" cy="190682"/>
            </a:xfrm>
            <a:prstGeom prst="rect">
              <a:avLst/>
            </a:prstGeom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마진 없이 인쇄하기 위해 </a:t>
            </a:r>
            <a:r>
              <a:rPr lang="ko-KR" altLang="en-US" dirty="0" err="1"/>
              <a:t>알아두어야</a:t>
            </a:r>
            <a:r>
              <a:rPr lang="ko-KR" altLang="en-US" dirty="0"/>
              <a:t> 할 용어들</a:t>
            </a:r>
            <a:r>
              <a:rPr lang="en-US" altLang="ko-KR" dirty="0"/>
              <a:t>...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09624" y="2125726"/>
            <a:ext cx="9361489" cy="3293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dirty="0"/>
              <a:t>페이지 가장자리까지 인쇄할 때는 </a:t>
            </a:r>
            <a:r>
              <a:rPr lang="en-US" altLang="ko-KR" dirty="0"/>
              <a:t>‘</a:t>
            </a:r>
            <a:r>
              <a:rPr lang="ko-KR" altLang="en-US" dirty="0" err="1"/>
              <a:t>블리드</a:t>
            </a:r>
            <a:r>
              <a:rPr lang="ko-KR" altLang="en-US" dirty="0"/>
              <a:t> </a:t>
            </a:r>
            <a:r>
              <a:rPr lang="en-US" altLang="ko-KR" dirty="0"/>
              <a:t>Bleed’</a:t>
            </a:r>
            <a:r>
              <a:rPr lang="ko-KR" altLang="en-US" dirty="0"/>
              <a:t>라고 하는 재단선 밖으로 </a:t>
            </a:r>
            <a:r>
              <a:rPr lang="en-US" altLang="ko-KR" dirty="0"/>
              <a:t>4 ㎜</a:t>
            </a:r>
            <a:r>
              <a:rPr lang="ko-KR" altLang="en-US" dirty="0"/>
              <a:t>씩 확장한 아트워크가 필요합니다</a:t>
            </a:r>
            <a:r>
              <a:rPr lang="en-US" altLang="ko-KR" dirty="0"/>
              <a:t>.</a:t>
            </a:r>
          </a:p>
        </p:txBody>
      </p:sp>
      <p:cxnSp>
        <p:nvCxnSpPr>
          <p:cNvPr id="41" name="직선 연결선 40"/>
          <p:cNvCxnSpPr>
            <a:cxnSpLocks/>
          </p:cNvCxnSpPr>
          <p:nvPr/>
        </p:nvCxnSpPr>
        <p:spPr>
          <a:xfrm flipH="1">
            <a:off x="3186113" y="6270341"/>
            <a:ext cx="700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09624" y="3508698"/>
            <a:ext cx="2232025" cy="21913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>
              <a:spcAft>
                <a:spcPts val="0"/>
              </a:spcAft>
            </a:pPr>
            <a:r>
              <a:rPr lang="ko-KR" altLang="en-US" dirty="0" err="1">
                <a:solidFill>
                  <a:srgbClr val="FFC000"/>
                </a:solidFill>
              </a:rPr>
              <a:t>블리드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en-US" altLang="ko-KR" baseline="30000" dirty="0">
                <a:solidFill>
                  <a:srgbClr val="FFC000"/>
                </a:solidFill>
              </a:rPr>
              <a:t>Bleed</a:t>
            </a:r>
            <a:r>
              <a:rPr lang="ko-KR" altLang="en-US" dirty="0">
                <a:solidFill>
                  <a:srgbClr val="FFC000"/>
                </a:solidFill>
              </a:rPr>
              <a:t> 영역</a:t>
            </a:r>
            <a:endParaRPr lang="en-US" altLang="ko-KR" baseline="30000" dirty="0">
              <a:solidFill>
                <a:srgbClr val="FFC000"/>
              </a:solidFill>
            </a:endParaRPr>
          </a:p>
          <a:p>
            <a:pPr algn="l">
              <a:spcAft>
                <a:spcPts val="0"/>
              </a:spcAft>
            </a:pPr>
            <a:r>
              <a:rPr lang="ko-KR" altLang="en-US" sz="1100" dirty="0" err="1"/>
              <a:t>재단물림</a:t>
            </a:r>
            <a:r>
              <a:rPr lang="en-US" altLang="ko-KR" sz="1100" dirty="0"/>
              <a:t> </a:t>
            </a:r>
            <a:r>
              <a:rPr lang="ko-KR" altLang="en-US" sz="1100" dirty="0"/>
              <a:t>또는 도련</a:t>
            </a:r>
            <a:r>
              <a:rPr lang="ko-KR" altLang="en-US" sz="1100" baseline="30000" dirty="0"/>
              <a:t> 刀鍊</a:t>
            </a:r>
            <a:r>
              <a:rPr lang="ko-KR" altLang="en-US" sz="1100" dirty="0"/>
              <a:t>이라고 부르는 이 영역은 재단되어 잘려 나갈 부분입니다</a:t>
            </a:r>
            <a:r>
              <a:rPr lang="en-US" altLang="ko-KR" sz="1100" dirty="0"/>
              <a:t>. </a:t>
            </a:r>
            <a:r>
              <a:rPr lang="ko-KR" altLang="en-US" sz="1100" dirty="0"/>
              <a:t>재단 후에 불규칙한 흰 테두리가 나타나지 않게 하려면 이 영역의 가장자리까지 디자인을 확장해야 합니다</a:t>
            </a:r>
            <a:r>
              <a:rPr lang="en-US" altLang="ko-KR" sz="1100" dirty="0"/>
              <a:t>. </a:t>
            </a:r>
          </a:p>
          <a:p>
            <a:pPr algn="l">
              <a:spcAft>
                <a:spcPts val="0"/>
              </a:spcAft>
            </a:pPr>
            <a:r>
              <a:rPr lang="ko-KR" altLang="en-US" sz="1100" dirty="0" err="1"/>
              <a:t>블리드</a:t>
            </a:r>
            <a:r>
              <a:rPr lang="ko-KR" altLang="en-US" sz="1100" dirty="0"/>
              <a:t> 영역은 네 변 모두에 </a:t>
            </a:r>
            <a:r>
              <a:rPr lang="en-US" altLang="ko-KR" sz="1100" dirty="0"/>
              <a:t>4 ㎜</a:t>
            </a:r>
            <a:r>
              <a:rPr lang="ko-KR" altLang="en-US" sz="1100" dirty="0"/>
              <a:t>씩 더해 확장합니다</a:t>
            </a:r>
            <a:r>
              <a:rPr lang="en-US" altLang="ko-KR" sz="1100" dirty="0"/>
              <a:t>.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dirty="0"/>
              <a:t>너비 </a:t>
            </a:r>
            <a:r>
              <a:rPr lang="en-US" altLang="ko-KR" sz="1100" dirty="0"/>
              <a:t>297 ㎜ + </a:t>
            </a:r>
            <a:r>
              <a:rPr lang="ko-KR" altLang="en-US" sz="1100" dirty="0"/>
              <a:t>왼쪽 </a:t>
            </a:r>
            <a:r>
              <a:rPr lang="en-US" altLang="ko-KR" sz="1100" dirty="0"/>
              <a:t>4 ㎜ + </a:t>
            </a:r>
            <a:r>
              <a:rPr lang="ko-KR" altLang="en-US" sz="1100" dirty="0"/>
              <a:t>오른쪽 </a:t>
            </a:r>
            <a:r>
              <a:rPr lang="en-US" altLang="ko-KR" sz="1100" dirty="0"/>
              <a:t>4 ㎜ </a:t>
            </a:r>
            <a:br>
              <a:rPr lang="en-US" altLang="ko-KR" sz="1100" dirty="0"/>
            </a:br>
            <a:r>
              <a:rPr lang="en-US" altLang="ko-KR" sz="1100" dirty="0"/>
              <a:t>→</a:t>
            </a:r>
            <a:r>
              <a:rPr lang="ko-KR" altLang="en-US" sz="1100" dirty="0"/>
              <a:t> </a:t>
            </a:r>
            <a:r>
              <a:rPr lang="en-US" altLang="ko-KR" sz="1100" dirty="0">
                <a:solidFill>
                  <a:srgbClr val="FFC000"/>
                </a:solidFill>
              </a:rPr>
              <a:t>305 ㎜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dirty="0"/>
              <a:t>높이 </a:t>
            </a:r>
            <a:r>
              <a:rPr lang="en-US" altLang="ko-KR" sz="1100" dirty="0"/>
              <a:t>210 ㎜ + </a:t>
            </a:r>
            <a:r>
              <a:rPr lang="ko-KR" altLang="en-US" sz="1100" dirty="0"/>
              <a:t>위쪽 </a:t>
            </a:r>
            <a:r>
              <a:rPr lang="en-US" altLang="ko-KR" sz="1100" dirty="0"/>
              <a:t>4 ㎜ + </a:t>
            </a:r>
            <a:r>
              <a:rPr lang="ko-KR" altLang="en-US" sz="1100" dirty="0" err="1"/>
              <a:t>아랫쪽</a:t>
            </a:r>
            <a:r>
              <a:rPr lang="ko-KR" altLang="en-US" sz="1100" dirty="0"/>
              <a:t> </a:t>
            </a:r>
            <a:r>
              <a:rPr lang="en-US" altLang="ko-KR" sz="1100" dirty="0"/>
              <a:t>4 ㎜ </a:t>
            </a:r>
            <a:br>
              <a:rPr lang="en-US" altLang="ko-KR" sz="1100" dirty="0"/>
            </a:br>
            <a:r>
              <a:rPr lang="en-US" altLang="ko-KR" sz="1100" dirty="0"/>
              <a:t>→ </a:t>
            </a:r>
            <a:r>
              <a:rPr lang="en-US" altLang="ko-KR" sz="1100" dirty="0">
                <a:solidFill>
                  <a:srgbClr val="FFC000"/>
                </a:solidFill>
              </a:rPr>
              <a:t>218 ㎜</a:t>
            </a:r>
            <a:r>
              <a:rPr lang="ko-KR" altLang="en-US" sz="1100" dirty="0">
                <a:solidFill>
                  <a:srgbClr val="FFC000"/>
                </a:solidFill>
              </a:rPr>
              <a:t> </a:t>
            </a:r>
            <a:endParaRPr lang="en-US" altLang="ko-KR" sz="1100" dirty="0">
              <a:solidFill>
                <a:srgbClr val="FFC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9624" y="5919476"/>
            <a:ext cx="2232025" cy="7017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>
              <a:spcAft>
                <a:spcPts val="0"/>
              </a:spcAft>
            </a:pPr>
            <a:r>
              <a:rPr lang="ko-KR" altLang="en-US" dirty="0">
                <a:solidFill>
                  <a:srgbClr val="FFC000"/>
                </a:solidFill>
              </a:rPr>
              <a:t>재단선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en-US" altLang="ko-KR" baseline="30000" dirty="0">
                <a:solidFill>
                  <a:srgbClr val="FFC000"/>
                </a:solidFill>
              </a:rPr>
              <a:t>Trim Line</a:t>
            </a:r>
          </a:p>
          <a:p>
            <a:pPr algn="l">
              <a:spcAft>
                <a:spcPts val="0"/>
              </a:spcAft>
            </a:pPr>
            <a:r>
              <a:rPr lang="ko-KR" altLang="en-US" sz="1100" dirty="0"/>
              <a:t>이 점선은 실제 페이지 사이즈를 보여줍니다</a:t>
            </a:r>
            <a:r>
              <a:rPr lang="en-US" altLang="ko-KR" sz="1100" dirty="0"/>
              <a:t>. </a:t>
            </a:r>
            <a:r>
              <a:rPr lang="ko-KR" altLang="en-US" sz="1100" dirty="0"/>
              <a:t>인쇄 후 이 점선을 기준으로 재단합니다</a:t>
            </a:r>
            <a:r>
              <a:rPr lang="en-US" altLang="ko-KR" sz="1100" dirty="0"/>
              <a:t>.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39089" y="3537587"/>
            <a:ext cx="2232024" cy="14465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>
              <a:spcAft>
                <a:spcPts val="0"/>
              </a:spcAft>
            </a:pPr>
            <a:r>
              <a:rPr lang="ko-KR" altLang="en-US" dirty="0">
                <a:solidFill>
                  <a:srgbClr val="FFC000"/>
                </a:solidFill>
              </a:rPr>
              <a:t>최소 안전 마진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en-US" altLang="ko-KR" baseline="30000" dirty="0">
                <a:solidFill>
                  <a:srgbClr val="FFC000"/>
                </a:solidFill>
              </a:rPr>
              <a:t>Safety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en-US" altLang="ko-KR" baseline="30000" dirty="0">
                <a:solidFill>
                  <a:srgbClr val="FFC000"/>
                </a:solidFill>
              </a:rPr>
              <a:t>Margins</a:t>
            </a:r>
          </a:p>
          <a:p>
            <a:pPr algn="l">
              <a:spcAft>
                <a:spcPts val="0"/>
              </a:spcAft>
            </a:pPr>
            <a:r>
              <a:rPr lang="ko-KR" altLang="en-US" sz="1100" dirty="0"/>
              <a:t>인쇄 및 재단 오차에 의해 재단선 안쪽의 일부가 잘려 나갈 수 있습니다</a:t>
            </a:r>
            <a:r>
              <a:rPr lang="en-US" altLang="ko-KR" sz="1100" dirty="0"/>
              <a:t>. </a:t>
            </a:r>
            <a:r>
              <a:rPr lang="ko-KR" altLang="en-US" sz="1100" dirty="0"/>
              <a:t>그러므로 페이지 번호 등 중요한 콘텐츠는 이 부분에 배치하지 않는 것이 좋습니다</a:t>
            </a:r>
            <a:r>
              <a:rPr lang="en-US" altLang="ko-KR" sz="1100" dirty="0"/>
              <a:t>.</a:t>
            </a:r>
          </a:p>
          <a:p>
            <a:pPr algn="l">
              <a:spcAft>
                <a:spcPts val="0"/>
              </a:spcAft>
            </a:pPr>
            <a:r>
              <a:rPr lang="ko-KR" altLang="en-US" sz="1100" dirty="0"/>
              <a:t>최소 마진 영역은 </a:t>
            </a:r>
            <a:r>
              <a:rPr lang="ko-KR" altLang="en-US" sz="1100" dirty="0" err="1"/>
              <a:t>블리드</a:t>
            </a:r>
            <a:r>
              <a:rPr lang="ko-KR" altLang="en-US" sz="1100" dirty="0"/>
              <a:t> 영역과 같이 </a:t>
            </a:r>
            <a:r>
              <a:rPr lang="en-US" altLang="ko-KR" sz="1100" dirty="0"/>
              <a:t>4 ㎜ </a:t>
            </a:r>
            <a:r>
              <a:rPr lang="ko-KR" altLang="en-US" sz="1100" dirty="0"/>
              <a:t>이상 </a:t>
            </a:r>
            <a:r>
              <a:rPr lang="en-US" altLang="ko-KR" sz="1100" dirty="0"/>
              <a:t>(</a:t>
            </a:r>
            <a:r>
              <a:rPr lang="ko-KR" altLang="en-US" sz="1100" dirty="0"/>
              <a:t>최소 </a:t>
            </a:r>
            <a:r>
              <a:rPr lang="en-US" altLang="ko-KR" sz="1100" dirty="0"/>
              <a:t>2 ㎜ </a:t>
            </a:r>
            <a:r>
              <a:rPr lang="ko-KR" altLang="en-US" sz="1100" dirty="0"/>
              <a:t>이상</a:t>
            </a:r>
            <a:r>
              <a:rPr lang="en-US" altLang="ko-KR" sz="1100" dirty="0"/>
              <a:t>)</a:t>
            </a:r>
            <a:r>
              <a:rPr lang="ko-KR" altLang="en-US" sz="1100" dirty="0"/>
              <a:t>을 권장합니다</a:t>
            </a:r>
            <a:r>
              <a:rPr lang="en-US" altLang="ko-KR" sz="1100" dirty="0"/>
              <a:t>.</a:t>
            </a:r>
          </a:p>
        </p:txBody>
      </p:sp>
      <p:cxnSp>
        <p:nvCxnSpPr>
          <p:cNvPr id="45" name="직선 연결선 44"/>
          <p:cNvCxnSpPr>
            <a:cxnSpLocks/>
          </p:cNvCxnSpPr>
          <p:nvPr/>
        </p:nvCxnSpPr>
        <p:spPr>
          <a:xfrm>
            <a:off x="6930529" y="4604383"/>
            <a:ext cx="864096" cy="0"/>
          </a:xfrm>
          <a:prstGeom prst="line">
            <a:avLst/>
          </a:prstGeom>
          <a:ln>
            <a:solidFill>
              <a:srgbClr val="0099FF"/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>
            <a:cxnSpLocks/>
          </p:cNvCxnSpPr>
          <p:nvPr/>
        </p:nvCxnSpPr>
        <p:spPr>
          <a:xfrm>
            <a:off x="6785100" y="6159529"/>
            <a:ext cx="1009525" cy="0"/>
          </a:xfrm>
          <a:prstGeom prst="line">
            <a:avLst/>
          </a:prstGeom>
          <a:ln>
            <a:solidFill>
              <a:srgbClr val="0099FF"/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39089" y="5823613"/>
            <a:ext cx="2232024" cy="7017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l">
              <a:spcAft>
                <a:spcPts val="0"/>
              </a:spcAft>
            </a:pPr>
            <a:r>
              <a:rPr lang="ko-KR" altLang="en-US" dirty="0">
                <a:solidFill>
                  <a:srgbClr val="FFC000"/>
                </a:solidFill>
              </a:rPr>
              <a:t>안전 영역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en-US" altLang="ko-KR" baseline="30000" dirty="0">
                <a:solidFill>
                  <a:srgbClr val="FFC000"/>
                </a:solidFill>
              </a:rPr>
              <a:t>Safety Zone</a:t>
            </a:r>
          </a:p>
          <a:p>
            <a:pPr algn="l">
              <a:spcAft>
                <a:spcPts val="0"/>
              </a:spcAft>
            </a:pPr>
            <a:r>
              <a:rPr lang="ko-KR" altLang="en-US" sz="1100" dirty="0"/>
              <a:t>이 안의 내용은 모두 안전하므로</a:t>
            </a:r>
            <a:r>
              <a:rPr lang="en-US" altLang="ko-KR" sz="1100" dirty="0"/>
              <a:t>, </a:t>
            </a:r>
            <a:r>
              <a:rPr lang="ko-KR" altLang="en-US" sz="1100" dirty="0"/>
              <a:t>중요한 콘텐츠는 이 흰 박스 안에 두어야 합니다</a:t>
            </a:r>
            <a:r>
              <a:rPr lang="en-US" altLang="ko-KR" sz="1100" dirty="0"/>
              <a:t>.</a:t>
            </a:r>
          </a:p>
        </p:txBody>
      </p:sp>
      <p:cxnSp>
        <p:nvCxnSpPr>
          <p:cNvPr id="15" name="직선 연결선 14"/>
          <p:cNvCxnSpPr>
            <a:cxnSpLocks/>
          </p:cNvCxnSpPr>
          <p:nvPr/>
        </p:nvCxnSpPr>
        <p:spPr>
          <a:xfrm flipH="1">
            <a:off x="3186113" y="4513946"/>
            <a:ext cx="700987" cy="0"/>
          </a:xfrm>
          <a:prstGeom prst="line">
            <a:avLst/>
          </a:prstGeom>
          <a:ln>
            <a:solidFill>
              <a:schemeClr val="bg1"/>
            </a:solidFill>
            <a:headEnd type="oval" w="sm" len="sm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슬라이드 크기를 변경합니다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3014" y="4010800"/>
            <a:ext cx="3766399" cy="228819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marL="268288" indent="-268288" latinLnBrk="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r>
              <a:rPr lang="en-US" altLang="ko-KR" dirty="0"/>
              <a:t>‘</a:t>
            </a:r>
            <a:r>
              <a:rPr lang="ko-KR" altLang="en-US" dirty="0"/>
              <a:t>디자인</a:t>
            </a:r>
            <a:r>
              <a:rPr lang="en-US" altLang="ko-KR" dirty="0"/>
              <a:t>’ </a:t>
            </a:r>
            <a:r>
              <a:rPr lang="ko-KR" altLang="en-US" dirty="0"/>
              <a:t>탭 → </a:t>
            </a:r>
            <a:r>
              <a:rPr lang="en-US" altLang="ko-KR" dirty="0"/>
              <a:t>‘</a:t>
            </a:r>
            <a:r>
              <a:rPr lang="ko-KR" altLang="en-US" dirty="0"/>
              <a:t>페이지 설정</a:t>
            </a:r>
            <a:r>
              <a:rPr lang="en-US" altLang="ko-KR" dirty="0"/>
              <a:t>’</a:t>
            </a:r>
            <a:r>
              <a:rPr lang="ko-KR" altLang="en-US" dirty="0"/>
              <a:t>에서 </a:t>
            </a:r>
            <a:r>
              <a:rPr lang="ko-KR" altLang="en-US" dirty="0">
                <a:solidFill>
                  <a:srgbClr val="FFC000"/>
                </a:solidFill>
              </a:rPr>
              <a:t>슬라이드 크기</a:t>
            </a:r>
            <a:r>
              <a:rPr lang="ko-KR" altLang="en-US" dirty="0"/>
              <a:t>를 </a:t>
            </a:r>
            <a:br>
              <a:rPr lang="en-US" altLang="ko-KR" dirty="0"/>
            </a:br>
            <a:r>
              <a:rPr lang="ko-KR" altLang="en-US" dirty="0">
                <a:solidFill>
                  <a:srgbClr val="FFC000"/>
                </a:solidFill>
              </a:rPr>
              <a:t>너비 </a:t>
            </a:r>
            <a:r>
              <a:rPr lang="en-US" altLang="ko-KR" dirty="0">
                <a:solidFill>
                  <a:srgbClr val="FFC000"/>
                </a:solidFill>
              </a:rPr>
              <a:t>30.5 ㎝ × </a:t>
            </a:r>
            <a:r>
              <a:rPr lang="ko-KR" altLang="en-US" dirty="0">
                <a:solidFill>
                  <a:srgbClr val="FFC000"/>
                </a:solidFill>
              </a:rPr>
              <a:t>높이</a:t>
            </a:r>
            <a:r>
              <a:rPr lang="en-US" altLang="ko-KR" dirty="0">
                <a:solidFill>
                  <a:srgbClr val="FFC000"/>
                </a:solidFill>
              </a:rPr>
              <a:t> 21.8 ㎝</a:t>
            </a:r>
            <a:r>
              <a:rPr lang="ko-KR" altLang="en-US" dirty="0"/>
              <a:t>로 지정합니다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텍스트 등의 중요한 내용은 </a:t>
            </a:r>
            <a:r>
              <a:rPr lang="ko-KR" altLang="en-US" dirty="0">
                <a:solidFill>
                  <a:srgbClr val="FFC000"/>
                </a:solidFill>
              </a:rPr>
              <a:t>슬라이드 가장자리에서 </a:t>
            </a:r>
            <a:r>
              <a:rPr lang="en-US" altLang="ko-KR" dirty="0">
                <a:solidFill>
                  <a:srgbClr val="FFC000"/>
                </a:solidFill>
              </a:rPr>
              <a:t>4㎜ </a:t>
            </a:r>
            <a:r>
              <a:rPr lang="ko-KR" altLang="en-US" dirty="0">
                <a:solidFill>
                  <a:srgbClr val="FFC000"/>
                </a:solidFill>
              </a:rPr>
              <a:t>이내</a:t>
            </a:r>
            <a:r>
              <a:rPr lang="ko-KR" altLang="en-US" dirty="0"/>
              <a:t>의 </a:t>
            </a:r>
            <a:r>
              <a:rPr lang="en-US" altLang="ko-KR" dirty="0">
                <a:solidFill>
                  <a:srgbClr val="FFC000"/>
                </a:solidFill>
              </a:rPr>
              <a:t>A4</a:t>
            </a:r>
            <a:r>
              <a:rPr lang="en-US" altLang="ko-KR" dirty="0"/>
              <a:t> </a:t>
            </a:r>
            <a:r>
              <a:rPr lang="ko-KR" altLang="en-US" baseline="30000" dirty="0">
                <a:solidFill>
                  <a:srgbClr val="FFC000"/>
                </a:solidFill>
              </a:rPr>
              <a:t>너비 </a:t>
            </a:r>
            <a:r>
              <a:rPr lang="en-US" altLang="ko-KR" baseline="30000" dirty="0">
                <a:solidFill>
                  <a:srgbClr val="FFC000"/>
                </a:solidFill>
              </a:rPr>
              <a:t>29.7㎝ × </a:t>
            </a:r>
            <a:r>
              <a:rPr lang="ko-KR" altLang="en-US" baseline="30000" dirty="0">
                <a:solidFill>
                  <a:srgbClr val="FFC000"/>
                </a:solidFill>
              </a:rPr>
              <a:t>높이 </a:t>
            </a:r>
            <a:r>
              <a:rPr lang="en-US" altLang="ko-KR" baseline="30000" dirty="0">
                <a:solidFill>
                  <a:srgbClr val="FFC000"/>
                </a:solidFill>
              </a:rPr>
              <a:t>21㎝</a:t>
            </a:r>
            <a:r>
              <a:rPr lang="ko-KR" altLang="en-US" baseline="30000" dirty="0">
                <a:solidFill>
                  <a:srgbClr val="FFC000"/>
                </a:solidFill>
              </a:rPr>
              <a:t> </a:t>
            </a:r>
            <a:r>
              <a:rPr lang="ko-KR" altLang="en-US" dirty="0"/>
              <a:t>사이즈 영역의 안에 들어오도록 작업 합니다</a:t>
            </a:r>
            <a:r>
              <a:rPr lang="en-US" altLang="ko-KR" dirty="0"/>
              <a:t>. (</a:t>
            </a:r>
            <a:r>
              <a:rPr lang="ko-KR" altLang="en-US" dirty="0"/>
              <a:t>상하좌우의</a:t>
            </a:r>
            <a:r>
              <a:rPr lang="en-US" altLang="ko-KR" dirty="0"/>
              <a:t> </a:t>
            </a:r>
            <a:r>
              <a:rPr lang="ko-KR" altLang="en-US" dirty="0"/>
              <a:t>네 모서리는 각각 </a:t>
            </a:r>
            <a:r>
              <a:rPr lang="en-US" altLang="ko-KR" dirty="0"/>
              <a:t>4㎜</a:t>
            </a:r>
            <a:r>
              <a:rPr lang="ko-KR" altLang="en-US" dirty="0"/>
              <a:t>씩 재단기로 잘라낼 부분입니다</a:t>
            </a:r>
            <a:r>
              <a:rPr lang="en-US" altLang="ko-KR" dirty="0"/>
              <a:t>.)</a:t>
            </a:r>
          </a:p>
          <a:p>
            <a:pPr marL="0" indent="0">
              <a:buNone/>
            </a:pPr>
            <a:r>
              <a:rPr lang="ko-KR" altLang="en-US" dirty="0"/>
              <a:t>다음 페이지부터의 적용 예제를 보시면 더욱 쉽게 이해하실 수 있습니다</a:t>
            </a:r>
            <a:r>
              <a:rPr lang="en-US" altLang="ko-KR" dirty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17" y="4180061"/>
            <a:ext cx="2515086" cy="1720503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2178001" y="4626312"/>
            <a:ext cx="828000" cy="828000"/>
          </a:xfrm>
          <a:prstGeom prst="ellipse">
            <a:avLst/>
          </a:prstGeom>
          <a:noFill/>
          <a:ln w="19050" cap="rnd">
            <a:solidFill>
              <a:srgbClr val="33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624" y="2125726"/>
            <a:ext cx="9361489" cy="11863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r>
              <a:rPr lang="ko-KR" altLang="en-US" dirty="0">
                <a:effectLst/>
              </a:rPr>
              <a:t>모든 인쇄기는 프린트 마진이 있기 때문에 </a:t>
            </a:r>
            <a:r>
              <a:rPr lang="ko-KR" altLang="en-US" dirty="0" err="1">
                <a:effectLst/>
              </a:rPr>
              <a:t>블리드</a:t>
            </a:r>
            <a:r>
              <a:rPr lang="ko-KR" altLang="en-US" dirty="0">
                <a:effectLst/>
              </a:rPr>
              <a:t> 기법이 적용된 </a:t>
            </a:r>
            <a:r>
              <a:rPr lang="en-US" altLang="ko-KR" dirty="0">
                <a:effectLst/>
              </a:rPr>
              <a:t>A4 </a:t>
            </a:r>
            <a:r>
              <a:rPr lang="ko-KR" altLang="en-US" dirty="0">
                <a:effectLst/>
              </a:rPr>
              <a:t>크기의 인쇄물을 얻기 위해서는 </a:t>
            </a:r>
            <a:r>
              <a:rPr lang="en-US" altLang="ko-KR" dirty="0">
                <a:effectLst/>
              </a:rPr>
              <a:t>A4 </a:t>
            </a:r>
            <a:r>
              <a:rPr lang="ko-KR" altLang="en-US" dirty="0">
                <a:effectLst/>
              </a:rPr>
              <a:t>용지에 인쇄하는 것이 아니라</a:t>
            </a:r>
            <a:r>
              <a:rPr lang="en-US" altLang="ko-KR" dirty="0">
                <a:effectLst/>
              </a:rPr>
              <a:t>, </a:t>
            </a:r>
            <a:r>
              <a:rPr lang="ko-KR" altLang="en-US" dirty="0" err="1">
                <a:effectLst/>
              </a:rPr>
              <a:t>블리드</a:t>
            </a:r>
            <a:r>
              <a:rPr lang="ko-KR" altLang="en-US" dirty="0">
                <a:effectLst/>
              </a:rPr>
              <a:t> 영역까지 포함한 더 큰 종이에 인쇄한 후 나머지 부분은 재단기로 잘라내는 과정을 거칩니다</a:t>
            </a:r>
            <a:r>
              <a:rPr lang="en-US" altLang="ko-KR" dirty="0">
                <a:effectLst/>
              </a:rPr>
              <a:t>. </a:t>
            </a:r>
          </a:p>
          <a:p>
            <a:r>
              <a:rPr lang="en-US" altLang="ko-KR" dirty="0">
                <a:effectLst/>
              </a:rPr>
              <a:t>Adobe Illustrator </a:t>
            </a:r>
            <a:r>
              <a:rPr lang="ko-KR" altLang="en-US" dirty="0">
                <a:effectLst/>
              </a:rPr>
              <a:t>또는 </a:t>
            </a:r>
            <a:r>
              <a:rPr lang="en-US" altLang="ko-KR" dirty="0">
                <a:effectLst/>
              </a:rPr>
              <a:t>Adobe InDesign </a:t>
            </a:r>
            <a:r>
              <a:rPr lang="ko-KR" altLang="en-US" dirty="0">
                <a:effectLst/>
              </a:rPr>
              <a:t>같은 인쇄를 목적으로 한 어플리케이션은 </a:t>
            </a:r>
            <a:r>
              <a:rPr lang="ko-KR" altLang="en-US" dirty="0" err="1">
                <a:effectLst/>
              </a:rPr>
              <a:t>블리드</a:t>
            </a:r>
            <a:r>
              <a:rPr lang="ko-KR" altLang="en-US" dirty="0">
                <a:effectLst/>
              </a:rPr>
              <a:t> 영역을 따로 지정할 수 있지만 파워포인트는 그런 기능이 없기 때문에 </a:t>
            </a:r>
            <a:r>
              <a:rPr lang="ko-KR" altLang="en-US" dirty="0" err="1">
                <a:effectLst/>
              </a:rPr>
              <a:t>블리드</a:t>
            </a:r>
            <a:r>
              <a:rPr lang="ko-KR" altLang="en-US" dirty="0">
                <a:effectLst/>
              </a:rPr>
              <a:t> 영역을 포함한 크기를 슬라이드 크기로 지정해야 합니다</a:t>
            </a:r>
            <a:r>
              <a:rPr lang="en-US" altLang="ko-KR" dirty="0">
                <a:effectLst/>
              </a:rPr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972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0"/>
            <a:ext cx="10979281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r="210" b="723"/>
          <a:stretch/>
        </p:blipFill>
        <p:spPr>
          <a:xfrm>
            <a:off x="5501224" y="0"/>
            <a:ext cx="5478057" cy="5576523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501224" y="5724525"/>
            <a:ext cx="1592559" cy="1979775"/>
          </a:xfrm>
          <a:prstGeom prst="rect">
            <a:avLst/>
          </a:prstGeom>
        </p:spPr>
      </p:pic>
      <p:grpSp>
        <p:nvGrpSpPr>
          <p:cNvPr id="85" name="그룹 84"/>
          <p:cNvGrpSpPr/>
          <p:nvPr/>
        </p:nvGrpSpPr>
        <p:grpSpPr>
          <a:xfrm>
            <a:off x="0" y="0"/>
            <a:ext cx="10980737" cy="7848599"/>
            <a:chOff x="0" y="0"/>
            <a:chExt cx="10980737" cy="7848599"/>
          </a:xfrm>
        </p:grpSpPr>
        <p:grpSp>
          <p:nvGrpSpPr>
            <p:cNvPr id="86" name="그룹 85"/>
            <p:cNvGrpSpPr/>
            <p:nvPr userDrawn="1"/>
          </p:nvGrpSpPr>
          <p:grpSpPr>
            <a:xfrm>
              <a:off x="0" y="0"/>
              <a:ext cx="10980737" cy="144000"/>
              <a:chOff x="0" y="0"/>
              <a:chExt cx="10980737" cy="144000"/>
            </a:xfrm>
          </p:grpSpPr>
          <p:grpSp>
            <p:nvGrpSpPr>
              <p:cNvPr id="101" name="그룹 100"/>
              <p:cNvGrpSpPr/>
              <p:nvPr userDrawn="1"/>
            </p:nvGrpSpPr>
            <p:grpSpPr>
              <a:xfrm>
                <a:off x="0" y="0"/>
                <a:ext cx="144000" cy="144000"/>
                <a:chOff x="0" y="0"/>
                <a:chExt cx="144000" cy="144000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3" name="직선 연결선 112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직선 연결선 113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그룹 109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11" name="직선 연결선 110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직선 연결선 111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그룹 101"/>
              <p:cNvGrpSpPr/>
              <p:nvPr userDrawn="1"/>
            </p:nvGrpSpPr>
            <p:grpSpPr>
              <a:xfrm rot="5400000">
                <a:off x="10836737" y="0"/>
                <a:ext cx="144000" cy="144000"/>
                <a:chOff x="0" y="0"/>
                <a:chExt cx="144000" cy="144000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7" name="직선 연결선 106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직선 연결선 107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그룹 103"/>
                <p:cNvGrpSpPr/>
                <p:nvPr/>
              </p:nvGrpSpPr>
              <p:grpSpPr>
                <a:xfrm>
                  <a:off x="0" y="0"/>
                  <a:ext cx="144000" cy="144000"/>
                  <a:chOff x="373585" y="842061"/>
                  <a:chExt cx="144000" cy="144000"/>
                </a:xfrm>
              </p:grpSpPr>
              <p:cxnSp>
                <p:nvCxnSpPr>
                  <p:cNvPr id="105" name="직선 연결선 104"/>
                  <p:cNvCxnSpPr/>
                  <p:nvPr userDrawn="1"/>
                </p:nvCxnSpPr>
                <p:spPr>
                  <a:xfrm>
                    <a:off x="517585" y="842061"/>
                    <a:ext cx="0" cy="72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직선 연결선 105"/>
                  <p:cNvCxnSpPr/>
                  <p:nvPr userDrawn="1"/>
                </p:nvCxnSpPr>
                <p:spPr>
                  <a:xfrm>
                    <a:off x="373585" y="986061"/>
                    <a:ext cx="720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7" name="그룹 86"/>
            <p:cNvGrpSpPr/>
            <p:nvPr userDrawn="1"/>
          </p:nvGrpSpPr>
          <p:grpSpPr>
            <a:xfrm rot="10800000">
              <a:off x="10836737" y="7704599"/>
              <a:ext cx="144000" cy="144000"/>
              <a:chOff x="0" y="0"/>
              <a:chExt cx="144000" cy="144000"/>
            </a:xfrm>
          </p:grpSpPr>
          <p:grpSp>
            <p:nvGrpSpPr>
              <p:cNvPr id="95" name="그룹 94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9" name="직선 연결선 98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그룹 95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7" name="직선 연결선 96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/>
            <p:cNvGrpSpPr/>
            <p:nvPr userDrawn="1"/>
          </p:nvGrpSpPr>
          <p:grpSpPr>
            <a:xfrm rot="16200000">
              <a:off x="0" y="7704599"/>
              <a:ext cx="144000" cy="144000"/>
              <a:chOff x="0" y="0"/>
              <a:chExt cx="144000" cy="144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3" name="직선 연결선 92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직선 연결선 93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/>
              <p:cNvGrpSpPr/>
              <p:nvPr/>
            </p:nvGrpSpPr>
            <p:grpSpPr>
              <a:xfrm>
                <a:off x="0" y="0"/>
                <a:ext cx="144000" cy="144000"/>
                <a:chOff x="373585" y="842061"/>
                <a:chExt cx="144000" cy="144000"/>
              </a:xfrm>
            </p:grpSpPr>
            <p:cxnSp>
              <p:nvCxnSpPr>
                <p:cNvPr id="91" name="직선 연결선 90"/>
                <p:cNvCxnSpPr/>
                <p:nvPr userDrawn="1"/>
              </p:nvCxnSpPr>
              <p:spPr>
                <a:xfrm>
                  <a:off x="517585" y="842061"/>
                  <a:ext cx="0" cy="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 userDrawn="1"/>
              </p:nvCxnSpPr>
              <p:spPr>
                <a:xfrm>
                  <a:off x="373585" y="986061"/>
                  <a:ext cx="72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" name="TextBox 39"/>
          <p:cNvSpPr txBox="1"/>
          <p:nvPr/>
        </p:nvSpPr>
        <p:spPr>
          <a:xfrm>
            <a:off x="1726676" y="7381455"/>
            <a:ext cx="3779182" cy="32284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ko-KR"/>
            </a:defPPr>
            <a:lvl1pPr indent="0" algn="ctr" latinLnBrk="0">
              <a:lnSpc>
                <a:spcPct val="110000"/>
              </a:lnSpc>
              <a:spcAft>
                <a:spcPts val="1200"/>
              </a:spcAft>
              <a:buFont typeface="+mj-lt"/>
              <a:buNone/>
              <a:defRPr sz="1400" spc="-50">
                <a:effectLst/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  <a:lvl2pPr marL="880842" lvl="1" indent="-342900" latinLnBrk="0">
              <a:lnSpc>
                <a:spcPct val="110000"/>
              </a:lnSpc>
              <a:buFont typeface="Arial" panose="020B0604020202020204" pitchFamily="34" charset="0"/>
              <a:buChar char="•"/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2pPr>
          </a:lstStyle>
          <a:p>
            <a:pPr algn="r"/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Happy Tears is a 1964 pop art painting by Roy Lichtenstein. </a:t>
            </a:r>
            <a:b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ko-KR" sz="7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 formerly held the record for highest auction price for a Lichtenstein painting.</a:t>
            </a:r>
            <a:endParaRPr lang="ko-KR" altLang="en-US" sz="700" spc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5FB8-E675-4BB8-8F18-9F0E2A221996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09624" y="431800"/>
            <a:ext cx="3816351" cy="112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10000"/>
              </a:lnSpc>
              <a:spcAft>
                <a:spcPts val="1200"/>
              </a:spcAft>
              <a:defRPr sz="1400" spc="-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defRPr>
            </a:lvl1pPr>
          </a:lstStyle>
          <a:p>
            <a:pPr>
              <a:spcAft>
                <a:spcPts val="600"/>
              </a:spcAft>
            </a:pPr>
            <a:r>
              <a:rPr lang="ko-KR" altLang="en-US" b="1" dirty="0">
                <a:solidFill>
                  <a:schemeClr val="tx1"/>
                </a:solidFill>
                <a:effectLst/>
              </a:rPr>
              <a:t>적용 예제</a:t>
            </a:r>
            <a:endParaRPr lang="en-US" altLang="ko-KR" b="1" dirty="0">
              <a:solidFill>
                <a:schemeClr val="tx1"/>
              </a:solidFill>
              <a:effectLst/>
            </a:endParaRPr>
          </a:p>
          <a:p>
            <a:pPr>
              <a:spcAft>
                <a:spcPts val="600"/>
              </a:spcAft>
            </a:pPr>
            <a:r>
              <a:rPr lang="ko-KR" altLang="en-US" sz="1100" dirty="0">
                <a:solidFill>
                  <a:schemeClr val="tx1"/>
                </a:solidFill>
                <a:effectLst/>
              </a:rPr>
              <a:t>로이 </a:t>
            </a:r>
            <a:r>
              <a:rPr lang="ko-KR" altLang="en-US" sz="1100" dirty="0" err="1">
                <a:solidFill>
                  <a:schemeClr val="tx1"/>
                </a:solidFill>
                <a:effectLst/>
              </a:rPr>
              <a:t>릭턴스타인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 </a:t>
            </a:r>
            <a:r>
              <a:rPr lang="en-US" altLang="ko-KR" sz="1100" baseline="30000" dirty="0">
                <a:solidFill>
                  <a:schemeClr val="tx1"/>
                </a:solidFill>
                <a:effectLst/>
              </a:rPr>
              <a:t>Roy Lichtenstein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과 그의 작품 ‘행복한 눈물 </a:t>
            </a:r>
            <a:r>
              <a:rPr lang="en-US" altLang="ko-KR" sz="1100" baseline="30000" dirty="0">
                <a:solidFill>
                  <a:schemeClr val="tx1"/>
                </a:solidFill>
                <a:effectLst/>
              </a:rPr>
              <a:t>Happy Tears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‘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을 소개하는 페이지 디자인을 예로 들어 </a:t>
            </a:r>
            <a:r>
              <a:rPr lang="ko-KR" altLang="en-US" sz="1100" dirty="0" err="1">
                <a:solidFill>
                  <a:schemeClr val="tx1"/>
                </a:solidFill>
                <a:effectLst/>
              </a:rPr>
              <a:t>블리드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 기법에 대해 알아보겠습니다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altLang="ko-KR" sz="1100" dirty="0">
                <a:solidFill>
                  <a:schemeClr val="tx1"/>
                </a:solidFill>
                <a:effectLst/>
              </a:rPr>
              <a:t>'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행복한 눈물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'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의 상단과 우측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, '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로이 </a:t>
            </a:r>
            <a:r>
              <a:rPr lang="ko-KR" altLang="en-US" sz="1100" dirty="0" err="1">
                <a:solidFill>
                  <a:schemeClr val="tx1"/>
                </a:solidFill>
                <a:effectLst/>
              </a:rPr>
              <a:t>릭턴스타인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'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의 사진은 하단에 </a:t>
            </a:r>
            <a:r>
              <a:rPr lang="ko-KR" altLang="en-US" sz="1100" dirty="0" err="1">
                <a:solidFill>
                  <a:schemeClr val="tx1"/>
                </a:solidFill>
                <a:effectLst/>
              </a:rPr>
              <a:t>블리드</a:t>
            </a:r>
            <a:r>
              <a:rPr lang="ko-KR" altLang="en-US" sz="1100" dirty="0">
                <a:solidFill>
                  <a:schemeClr val="tx1"/>
                </a:solidFill>
                <a:effectLst/>
              </a:rPr>
              <a:t> 기법을 적용합니다</a:t>
            </a:r>
            <a:r>
              <a:rPr lang="en-US" altLang="ko-KR" sz="1100" dirty="0">
                <a:solidFill>
                  <a:schemeClr val="tx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20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latinLnBrk="0">
          <a:lnSpc>
            <a:spcPct val="110000"/>
          </a:lnSpc>
          <a:defRPr sz="2400" spc="-15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 pitchFamily="34" charset="0"/>
            <a:ea typeface="뫼비우스 Bold" pitchFamily="2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1615</Words>
  <Application>Microsoft Office PowerPoint</Application>
  <PresentationFormat>사용자 지정</PresentationFormat>
  <Paragraphs>174</Paragraphs>
  <Slides>20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나눔바른펜</vt:lpstr>
      <vt:lpstr>Wingdings</vt:lpstr>
      <vt:lpstr>Arial</vt:lpstr>
      <vt:lpstr>나눔손글씨 붓</vt:lpstr>
      <vt:lpstr>뫼비우스 Bold</vt:lpstr>
      <vt:lpstr>Open Sans Light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슬라이드 크기 바꾸기</vt:lpstr>
      <vt:lpstr>슬라이드 크기를 A4 용지로 바꿔 봅니다.</vt:lpstr>
      <vt:lpstr>수치가 수상하다?</vt:lpstr>
      <vt:lpstr>마진 없이 인쇄하기 위해 알아두어야 할 용어들...</vt:lpstr>
      <vt:lpstr>슬라이드 크기를 변경합니다.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블리드를 잘못 적용한 경우</vt:lpstr>
      <vt:lpstr>의도대로 인쇄된 결과물</vt:lpstr>
      <vt:lpstr>PowerPoint 프레젠테이션</vt:lpstr>
    </vt:vector>
  </TitlesOfParts>
  <Company>Momentum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DinoEGG</dc:creator>
  <cp:lastModifiedBy>LEE Won Young</cp:lastModifiedBy>
  <cp:revision>201</cp:revision>
  <cp:lastPrinted>2011-05-10T18:47:13Z</cp:lastPrinted>
  <dcterms:created xsi:type="dcterms:W3CDTF">2011-05-10T10:37:40Z</dcterms:created>
  <dcterms:modified xsi:type="dcterms:W3CDTF">2017-04-29T00:52:52Z</dcterms:modified>
</cp:coreProperties>
</file>